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22"/>
  </p:notesMasterIdLst>
  <p:sldIdLst>
    <p:sldId id="257" r:id="rId2"/>
    <p:sldId id="258" r:id="rId3"/>
    <p:sldId id="259" r:id="rId4"/>
    <p:sldId id="261" r:id="rId5"/>
    <p:sldId id="262" r:id="rId6"/>
    <p:sldId id="270" r:id="rId7"/>
    <p:sldId id="263" r:id="rId8"/>
    <p:sldId id="271" r:id="rId9"/>
    <p:sldId id="272" r:id="rId10"/>
    <p:sldId id="273" r:id="rId11"/>
    <p:sldId id="274" r:id="rId12"/>
    <p:sldId id="264" r:id="rId13"/>
    <p:sldId id="275" r:id="rId14"/>
    <p:sldId id="265" r:id="rId15"/>
    <p:sldId id="266" r:id="rId16"/>
    <p:sldId id="267" r:id="rId17"/>
    <p:sldId id="268" r:id="rId18"/>
    <p:sldId id="276" r:id="rId19"/>
    <p:sldId id="277"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80" autoAdjust="0"/>
  </p:normalViewPr>
  <p:slideViewPr>
    <p:cSldViewPr snapToGrid="0">
      <p:cViewPr varScale="1">
        <p:scale>
          <a:sx n="78" d="100"/>
          <a:sy n="78" d="100"/>
        </p:scale>
        <p:origin x="878" y="58"/>
      </p:cViewPr>
      <p:guideLst/>
    </p:cSldViewPr>
  </p:slideViewPr>
  <p:outlineViewPr>
    <p:cViewPr>
      <p:scale>
        <a:sx n="33" d="100"/>
        <a:sy n="33" d="100"/>
      </p:scale>
      <p:origin x="0" y="-5270"/>
    </p:cViewPr>
  </p:outlineViewPr>
  <p:notesTextViewPr>
    <p:cViewPr>
      <p:scale>
        <a:sx n="1" d="1"/>
        <a:sy n="1" d="1"/>
      </p:scale>
      <p:origin x="0" y="0"/>
    </p:cViewPr>
  </p:notesTextViewPr>
  <p:sorterViewPr>
    <p:cViewPr>
      <p:scale>
        <a:sx n="100" d="100"/>
        <a:sy n="100" d="100"/>
      </p:scale>
      <p:origin x="0" y="-475"/>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04357-D72F-4645-828E-EBA2E50D252A}" type="datetimeFigureOut">
              <a:rPr lang="en-US" smtClean="0"/>
              <a:t>6/4/2021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5E149-2FE0-4822-9E1E-301D65E398A9}" type="slidenum">
              <a:rPr lang="en-US" smtClean="0"/>
              <a:t>‹#›</a:t>
            </a:fld>
            <a:endParaRPr lang="en-US" dirty="0"/>
          </a:p>
        </p:txBody>
      </p:sp>
    </p:spTree>
    <p:extLst>
      <p:ext uri="{BB962C8B-B14F-4D97-AF65-F5344CB8AC3E}">
        <p14:creationId xmlns:p14="http://schemas.microsoft.com/office/powerpoint/2010/main" val="2884462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5E149-2FE0-4822-9E1E-301D65E398A9}" type="slidenum">
              <a:rPr lang="en-US" smtClean="0"/>
              <a:t>6</a:t>
            </a:fld>
            <a:endParaRPr lang="en-US" dirty="0"/>
          </a:p>
        </p:txBody>
      </p:sp>
    </p:spTree>
    <p:extLst>
      <p:ext uri="{BB962C8B-B14F-4D97-AF65-F5344CB8AC3E}">
        <p14:creationId xmlns:p14="http://schemas.microsoft.com/office/powerpoint/2010/main" val="4075898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how deep from the earth’s surface to the tectonic plate that reaches the volcanic environment. Meaning, based off the Richter scale. Meaning, coordinates near or around tectonic plates.</a:t>
            </a:r>
          </a:p>
        </p:txBody>
      </p:sp>
      <p:sp>
        <p:nvSpPr>
          <p:cNvPr id="4" name="Slide Number Placeholder 3"/>
          <p:cNvSpPr>
            <a:spLocks noGrp="1"/>
          </p:cNvSpPr>
          <p:nvPr>
            <p:ph type="sldNum" sz="quarter" idx="5"/>
          </p:nvPr>
        </p:nvSpPr>
        <p:spPr/>
        <p:txBody>
          <a:bodyPr/>
          <a:lstStyle/>
          <a:p>
            <a:fld id="{09C5E149-2FE0-4822-9E1E-301D65E398A9}" type="slidenum">
              <a:rPr lang="en-US" smtClean="0"/>
              <a:t>7</a:t>
            </a:fld>
            <a:endParaRPr lang="en-US" dirty="0"/>
          </a:p>
        </p:txBody>
      </p:sp>
    </p:spTree>
    <p:extLst>
      <p:ext uri="{BB962C8B-B14F-4D97-AF65-F5344CB8AC3E}">
        <p14:creationId xmlns:p14="http://schemas.microsoft.com/office/powerpoint/2010/main" val="398505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C5E149-2FE0-4822-9E1E-301D65E398A9}" type="slidenum">
              <a:rPr lang="en-US" smtClean="0"/>
              <a:t>8</a:t>
            </a:fld>
            <a:endParaRPr lang="en-US" dirty="0"/>
          </a:p>
        </p:txBody>
      </p:sp>
    </p:spTree>
    <p:extLst>
      <p:ext uri="{BB962C8B-B14F-4D97-AF65-F5344CB8AC3E}">
        <p14:creationId xmlns:p14="http://schemas.microsoft.com/office/powerpoint/2010/main" val="1143470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C5E149-2FE0-4822-9E1E-301D65E398A9}" type="slidenum">
              <a:rPr lang="en-US" smtClean="0"/>
              <a:t>9</a:t>
            </a:fld>
            <a:endParaRPr lang="en-US" dirty="0"/>
          </a:p>
        </p:txBody>
      </p:sp>
    </p:spTree>
    <p:extLst>
      <p:ext uri="{BB962C8B-B14F-4D97-AF65-F5344CB8AC3E}">
        <p14:creationId xmlns:p14="http://schemas.microsoft.com/office/powerpoint/2010/main" val="2761317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6/4/2021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hyperlink" Target="https://www.britannica.com/place/Mount-Fuji" TargetMode="External"/><Relationship Id="rId3" Type="http://schemas.openxmlformats.org/officeDocument/2006/relationships/slideLayout" Target="../slideLayouts/slideLayout2.xml"/><Relationship Id="rId7" Type="http://schemas.openxmlformats.org/officeDocument/2006/relationships/hyperlink" Target="https://vincentarelbundock.github.io/Rdatasets/doc/datasets/quakes.html" TargetMode="Externa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ourworldindata.org/country/japan" TargetMode="External"/><Relationship Id="rId11" Type="http://schemas.openxmlformats.org/officeDocument/2006/relationships/image" Target="../media/image2.png"/><Relationship Id="rId5" Type="http://schemas.openxmlformats.org/officeDocument/2006/relationships/hyperlink" Target="http://www.isc.ac.uk/cgi-bin/stations?listc=J" TargetMode="External"/><Relationship Id="rId10" Type="http://schemas.openxmlformats.org/officeDocument/2006/relationships/hyperlink" Target="http://volcano.oregonstate.edu/mt-fuji-earthquake-caused-volcanic-eruption" TargetMode="External"/><Relationship Id="rId4" Type="http://schemas.openxmlformats.org/officeDocument/2006/relationships/hyperlink" Target="https://www.usgs.gov/natural-hazards/earthquake-hazards/science/determining-depth-earthquake?qt-science_center_objects=0#qt-science_center_objects" TargetMode="External"/><Relationship Id="rId9" Type="http://schemas.openxmlformats.org/officeDocument/2006/relationships/hyperlink" Target="https://www.nationalgeographic.org/media/mount-fuji/#:~:text=It%20is%20an%20active%20volcano%2C%20sitting%20on%20a,all%20converge%20in%20the%20region%20beneath%20Mount%20Fuji."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pPr marL="0" marR="0" algn="ctr">
              <a:lnSpc>
                <a:spcPct val="200000"/>
              </a:lnSpc>
              <a:spcBef>
                <a:spcPts val="0"/>
              </a:spcBef>
              <a:spcAft>
                <a:spcPts val="800"/>
              </a:spcAft>
            </a:pPr>
            <a:r>
              <a:rPr lang="en-US" sz="4400" dirty="0">
                <a:effectLst/>
                <a:latin typeface="+mn-lt"/>
                <a:ea typeface="Calibri" panose="020F0502020204030204" pitchFamily="34" charset="0"/>
                <a:cs typeface="Times New Roman" panose="02020603050405020304" pitchFamily="18" charset="0"/>
              </a:rPr>
              <a:t>Quakes: A Predictive Analysis on Earthquakes near Mt. Fuji</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Julia Cuellar</a:t>
            </a:r>
          </a:p>
          <a:p>
            <a:r>
              <a:rPr lang="en-US" dirty="0">
                <a:solidFill>
                  <a:schemeClr val="tx1">
                    <a:lumMod val="85000"/>
                    <a:lumOff val="15000"/>
                  </a:schemeClr>
                </a:solidFill>
              </a:rPr>
              <a:t>DSC 630</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11C1AB47-8500-49F2-A65A-7D67F62848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43737824"/>
      </p:ext>
    </p:extLst>
  </p:cSld>
  <p:clrMapOvr>
    <a:masterClrMapping/>
  </p:clrMapOvr>
  <mc:AlternateContent xmlns:mc="http://schemas.openxmlformats.org/markup-compatibility/2006">
    <mc:Choice xmlns:p14="http://schemas.microsoft.com/office/powerpoint/2010/main" Requires="p14">
      <p:transition spd="slow" p14:dur="2000" advTm="13432"/>
    </mc:Choice>
    <mc:Fallback>
      <p:transition spd="slow" advTm="13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684CE-88E8-4738-AF2C-74542A99A269}"/>
              </a:ext>
            </a:extLst>
          </p:cNvPr>
          <p:cNvSpPr>
            <a:spLocks noGrp="1"/>
          </p:cNvSpPr>
          <p:nvPr>
            <p:ph type="title"/>
          </p:nvPr>
        </p:nvSpPr>
        <p:spPr/>
        <p:txBody>
          <a:bodyPr>
            <a:normAutofit/>
          </a:bodyPr>
          <a:lstStyle/>
          <a:p>
            <a:r>
              <a:rPr lang="en-US" sz="3200" dirty="0"/>
              <a:t>Latitude &amp; Longitude of an Earthquake</a:t>
            </a:r>
          </a:p>
        </p:txBody>
      </p:sp>
      <p:sp>
        <p:nvSpPr>
          <p:cNvPr id="3" name="Text Placeholder 2">
            <a:extLst>
              <a:ext uri="{FF2B5EF4-FFF2-40B4-BE49-F238E27FC236}">
                <a16:creationId xmlns:a16="http://schemas.microsoft.com/office/drawing/2014/main" id="{419F72D8-13B9-47D8-9036-D53F48035C55}"/>
              </a:ext>
            </a:extLst>
          </p:cNvPr>
          <p:cNvSpPr>
            <a:spLocks noGrp="1"/>
          </p:cNvSpPr>
          <p:nvPr>
            <p:ph type="body" idx="1"/>
          </p:nvPr>
        </p:nvSpPr>
        <p:spPr/>
        <p:txBody>
          <a:bodyPr>
            <a:normAutofit lnSpcReduction="10000"/>
          </a:bodyPr>
          <a:lstStyle/>
          <a:p>
            <a:r>
              <a:rPr lang="en-US" dirty="0"/>
              <a:t>Pair plot of latitude &amp; longitude of an earthquake</a:t>
            </a:r>
          </a:p>
        </p:txBody>
      </p:sp>
      <p:pic>
        <p:nvPicPr>
          <p:cNvPr id="8" name="Content Placeholder 7" descr="Chart&#10;&#10;Description automatically generated">
            <a:extLst>
              <a:ext uri="{FF2B5EF4-FFF2-40B4-BE49-F238E27FC236}">
                <a16:creationId xmlns:a16="http://schemas.microsoft.com/office/drawing/2014/main" id="{6033B03F-CE4B-42AE-AAF3-B58C04731E8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96963" y="3263758"/>
            <a:ext cx="4640262" cy="2298984"/>
          </a:xfrm>
        </p:spPr>
      </p:pic>
      <p:sp>
        <p:nvSpPr>
          <p:cNvPr id="6" name="Content Placeholder 5">
            <a:extLst>
              <a:ext uri="{FF2B5EF4-FFF2-40B4-BE49-F238E27FC236}">
                <a16:creationId xmlns:a16="http://schemas.microsoft.com/office/drawing/2014/main" id="{070A17DE-0179-4C2D-941A-9E3E988B35C8}"/>
              </a:ext>
            </a:extLst>
          </p:cNvPr>
          <p:cNvSpPr>
            <a:spLocks noGrp="1"/>
          </p:cNvSpPr>
          <p:nvPr>
            <p:ph sz="quarter" idx="4"/>
          </p:nvPr>
        </p:nvSpPr>
        <p:spPr/>
        <p:txBody>
          <a:bodyPr>
            <a:normAutofit/>
          </a:bodyPr>
          <a:lstStyle/>
          <a:p>
            <a:pPr marL="0" indent="0">
              <a:buNone/>
            </a:pPr>
            <a:r>
              <a:rPr lang="en-US" sz="2800" dirty="0">
                <a:effectLst/>
                <a:ea typeface="Calibri" panose="020F0502020204030204" pitchFamily="34" charset="0"/>
                <a:cs typeface="Times New Roman" panose="02020603050405020304" pitchFamily="18" charset="0"/>
              </a:rPr>
              <a:t>A pair plot was made for the variables of latitude and longitude based off the quakes data set; there are no outliers.</a:t>
            </a:r>
          </a:p>
        </p:txBody>
      </p:sp>
      <p:pic>
        <p:nvPicPr>
          <p:cNvPr id="4" name="Audio 3">
            <a:hlinkClick r:id="" action="ppaction://media"/>
            <a:extLst>
              <a:ext uri="{FF2B5EF4-FFF2-40B4-BE49-F238E27FC236}">
                <a16:creationId xmlns:a16="http://schemas.microsoft.com/office/drawing/2014/main" id="{134007D2-AB53-4E6D-B09F-72D581BD4D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43429861"/>
      </p:ext>
    </p:extLst>
  </p:cSld>
  <p:clrMapOvr>
    <a:masterClrMapping/>
  </p:clrMapOvr>
  <mc:AlternateContent xmlns:mc="http://schemas.openxmlformats.org/markup-compatibility/2006">
    <mc:Choice xmlns:p14="http://schemas.microsoft.com/office/powerpoint/2010/main" Requires="p14">
      <p:transition spd="slow" p14:dur="2000" advTm="22672"/>
    </mc:Choice>
    <mc:Fallback>
      <p:transition spd="slow" advTm="2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7C00-2260-4760-AF78-AEEA35420A2D}"/>
              </a:ext>
            </a:extLst>
          </p:cNvPr>
          <p:cNvSpPr>
            <a:spLocks noGrp="1"/>
          </p:cNvSpPr>
          <p:nvPr>
            <p:ph type="title"/>
          </p:nvPr>
        </p:nvSpPr>
        <p:spPr/>
        <p:txBody>
          <a:bodyPr>
            <a:normAutofit/>
          </a:bodyPr>
          <a:lstStyle/>
          <a:p>
            <a:r>
              <a:rPr lang="en-US" sz="3200" dirty="0"/>
              <a:t>Assumptions</a:t>
            </a:r>
          </a:p>
        </p:txBody>
      </p:sp>
      <p:sp>
        <p:nvSpPr>
          <p:cNvPr id="7" name="Content Placeholder 6">
            <a:extLst>
              <a:ext uri="{FF2B5EF4-FFF2-40B4-BE49-F238E27FC236}">
                <a16:creationId xmlns:a16="http://schemas.microsoft.com/office/drawing/2014/main" id="{8E1E694E-4811-4526-96FD-44FAF6D0171A}"/>
              </a:ext>
            </a:extLst>
          </p:cNvPr>
          <p:cNvSpPr>
            <a:spLocks noGrp="1"/>
          </p:cNvSpPr>
          <p:nvPr>
            <p:ph idx="1"/>
          </p:nvPr>
        </p:nvSpPr>
        <p:spPr/>
        <p:txBody>
          <a:bodyPr>
            <a:normAutofit/>
          </a:bodyPr>
          <a:lstStyle/>
          <a:p>
            <a:pPr marL="342900" marR="0" lvl="0" indent="-342900">
              <a:lnSpc>
                <a:spcPct val="200000"/>
              </a:lnSpc>
              <a:spcBef>
                <a:spcPts val="0"/>
              </a:spcBef>
              <a:spcAft>
                <a:spcPts val="0"/>
              </a:spcAft>
              <a:buFont typeface="+mj-lt"/>
              <a:buAutoNum type="romanUcPeriod"/>
            </a:pPr>
            <a:r>
              <a:rPr lang="en-US" sz="1200" dirty="0">
                <a:effectLst/>
                <a:ea typeface="Calibri" panose="020F0502020204030204" pitchFamily="34" charset="0"/>
                <a:cs typeface="Times New Roman" panose="02020603050405020304" pitchFamily="18" charset="0"/>
              </a:rPr>
              <a:t>Due to Mt. Fuji having two magma chambers, the shallow reaching 8 km while the deeper reaches 20 km, the depth of an earthquake as determined by USGS will fall more into a deeper earthquake which would result in a possible volcanic eruption.</a:t>
            </a:r>
          </a:p>
          <a:p>
            <a:pPr marL="342900" marR="0" lvl="0" indent="-342900">
              <a:lnSpc>
                <a:spcPct val="200000"/>
              </a:lnSpc>
              <a:spcBef>
                <a:spcPts val="0"/>
              </a:spcBef>
              <a:spcAft>
                <a:spcPts val="0"/>
              </a:spcAft>
              <a:buFont typeface="+mj-lt"/>
              <a:buAutoNum type="romanUcPeriod"/>
            </a:pPr>
            <a:r>
              <a:rPr lang="en-US" sz="1200" dirty="0">
                <a:effectLst/>
                <a:ea typeface="Calibri" panose="020F0502020204030204" pitchFamily="34" charset="0"/>
                <a:cs typeface="Times New Roman" panose="02020603050405020304" pitchFamily="18" charset="0"/>
              </a:rPr>
              <a:t>With magnitudes not reaching its highest since 1707, based off the data for seismic activity from the year of 1964 and up, earthquakes in the mid-Richter scale will not contribute to volcanic eruptions.</a:t>
            </a:r>
          </a:p>
          <a:p>
            <a:pPr marL="342900" marR="0" lvl="0" indent="-342900">
              <a:lnSpc>
                <a:spcPct val="200000"/>
              </a:lnSpc>
              <a:spcBef>
                <a:spcPts val="0"/>
              </a:spcBef>
              <a:spcAft>
                <a:spcPts val="800"/>
              </a:spcAft>
              <a:buFont typeface="+mj-lt"/>
              <a:buAutoNum type="romanUcPeriod"/>
            </a:pPr>
            <a:r>
              <a:rPr lang="en-US" sz="1200" dirty="0">
                <a:effectLst/>
                <a:ea typeface="Calibri" panose="020F0502020204030204" pitchFamily="34" charset="0"/>
                <a:cs typeface="Times New Roman" panose="02020603050405020304" pitchFamily="18" charset="0"/>
              </a:rPr>
              <a:t>The latitude and longitude for Mt. Fuji is about </a:t>
            </a:r>
            <a:r>
              <a:rPr lang="en-US" sz="1200" dirty="0">
                <a:solidFill>
                  <a:srgbClr val="34495E"/>
                </a:solidFill>
                <a:effectLst/>
                <a:ea typeface="Calibri" panose="020F0502020204030204" pitchFamily="34" charset="0"/>
                <a:cs typeface="Times New Roman" panose="02020603050405020304" pitchFamily="18" charset="0"/>
              </a:rPr>
              <a:t>35°</a:t>
            </a:r>
            <a:r>
              <a:rPr lang="en-US" sz="1200" b="1" dirty="0">
                <a:effectLst/>
                <a:ea typeface="Calibri" panose="020F0502020204030204" pitchFamily="34" charset="0"/>
                <a:cs typeface="Times New Roman" panose="02020603050405020304" pitchFamily="18" charset="0"/>
              </a:rPr>
              <a:t> </a:t>
            </a:r>
            <a:r>
              <a:rPr lang="en-US" sz="1200" dirty="0">
                <a:effectLst/>
                <a:ea typeface="Calibri" panose="020F0502020204030204" pitchFamily="34" charset="0"/>
                <a:cs typeface="Times New Roman" panose="02020603050405020304" pitchFamily="18" charset="0"/>
              </a:rPr>
              <a:t>N and </a:t>
            </a:r>
            <a:r>
              <a:rPr lang="en-US" sz="1200" dirty="0">
                <a:solidFill>
                  <a:srgbClr val="34495E"/>
                </a:solidFill>
                <a:effectLst/>
                <a:ea typeface="Calibri" panose="020F0502020204030204" pitchFamily="34" charset="0"/>
                <a:cs typeface="Times New Roman" panose="02020603050405020304" pitchFamily="18" charset="0"/>
              </a:rPr>
              <a:t>138°</a:t>
            </a:r>
            <a:r>
              <a:rPr lang="en-US" sz="1200" b="1" dirty="0">
                <a:effectLst/>
                <a:ea typeface="Calibri" panose="020F0502020204030204" pitchFamily="34" charset="0"/>
                <a:cs typeface="Times New Roman" panose="02020603050405020304" pitchFamily="18" charset="0"/>
              </a:rPr>
              <a:t> </a:t>
            </a:r>
            <a:r>
              <a:rPr lang="en-US" sz="1200" dirty="0">
                <a:effectLst/>
                <a:ea typeface="Calibri" panose="020F0502020204030204" pitchFamily="34" charset="0"/>
                <a:cs typeface="Times New Roman" panose="02020603050405020304" pitchFamily="18" charset="0"/>
              </a:rPr>
              <a:t>E, with coordinates exact or close to the proximity to Mt. Fuji as well as near the tectonic activity that is underneath the active volcano, could potentially predict where an earthquake may strike resulting in a possible volcanic eruption.</a:t>
            </a:r>
          </a:p>
          <a:p>
            <a:pPr marL="0" indent="0">
              <a:lnSpc>
                <a:spcPct val="200000"/>
              </a:lnSpc>
              <a:spcBef>
                <a:spcPts val="0"/>
              </a:spcBef>
              <a:spcAft>
                <a:spcPts val="800"/>
              </a:spcAft>
              <a:buNone/>
            </a:pPr>
            <a:r>
              <a:rPr lang="en-US" sz="1200" dirty="0">
                <a:effectLst/>
                <a:ea typeface="Calibri" panose="020F0502020204030204" pitchFamily="34" charset="0"/>
                <a:cs typeface="Times New Roman" panose="02020603050405020304" pitchFamily="18" charset="0"/>
              </a:rPr>
              <a:t>Upon performing exploratory data analysis (or EDA) with boxplots and a pair plot when considering the business questions, depth from an earthquake might be the only factor rendering to volcanic activity.</a:t>
            </a:r>
          </a:p>
        </p:txBody>
      </p:sp>
      <p:pic>
        <p:nvPicPr>
          <p:cNvPr id="3" name="Audio 2">
            <a:hlinkClick r:id="" action="ppaction://media"/>
            <a:extLst>
              <a:ext uri="{FF2B5EF4-FFF2-40B4-BE49-F238E27FC236}">
                <a16:creationId xmlns:a16="http://schemas.microsoft.com/office/drawing/2014/main" id="{2CA3845C-AB2B-4261-B6AF-168F251AEC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2675157"/>
      </p:ext>
    </p:extLst>
  </p:cSld>
  <p:clrMapOvr>
    <a:masterClrMapping/>
  </p:clrMapOvr>
  <mc:AlternateContent xmlns:mc="http://schemas.openxmlformats.org/markup-compatibility/2006">
    <mc:Choice xmlns:p14="http://schemas.microsoft.com/office/powerpoint/2010/main" Requires="p14">
      <p:transition spd="slow" p14:dur="2000" advTm="86039"/>
    </mc:Choice>
    <mc:Fallback>
      <p:transition spd="slow" advTm="86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5E23B-D06D-4CB9-BC2D-ECF2C4A7290D}"/>
              </a:ext>
            </a:extLst>
          </p:cNvPr>
          <p:cNvSpPr>
            <a:spLocks noGrp="1"/>
          </p:cNvSpPr>
          <p:nvPr>
            <p:ph type="title"/>
          </p:nvPr>
        </p:nvSpPr>
        <p:spPr>
          <a:xfrm>
            <a:off x="1097280" y="286603"/>
            <a:ext cx="10058400" cy="1450757"/>
          </a:xfrm>
        </p:spPr>
        <p:txBody>
          <a:bodyPr anchor="b">
            <a:normAutofit/>
          </a:bodyPr>
          <a:lstStyle/>
          <a:p>
            <a:r>
              <a:rPr lang="en-US" i="1" dirty="0"/>
              <a:t>Modeling/Methods</a:t>
            </a:r>
          </a:p>
        </p:txBody>
      </p:sp>
      <p:sp>
        <p:nvSpPr>
          <p:cNvPr id="9" name="Content Placeholder 2">
            <a:extLst>
              <a:ext uri="{FF2B5EF4-FFF2-40B4-BE49-F238E27FC236}">
                <a16:creationId xmlns:a16="http://schemas.microsoft.com/office/drawing/2014/main" id="{459D2CE9-2C82-47E6-908C-D523F309B7ED}"/>
              </a:ext>
            </a:extLst>
          </p:cNvPr>
          <p:cNvSpPr>
            <a:spLocks noGrp="1"/>
          </p:cNvSpPr>
          <p:nvPr>
            <p:ph idx="1"/>
          </p:nvPr>
        </p:nvSpPr>
        <p:spPr>
          <a:xfrm>
            <a:off x="1097280" y="2108201"/>
            <a:ext cx="10058400" cy="3760891"/>
          </a:xfrm>
        </p:spPr>
        <p:txBody>
          <a:bodyPr>
            <a:normAutofit/>
          </a:bodyPr>
          <a:lstStyle/>
          <a:p>
            <a:pPr marL="0" indent="0">
              <a:buNone/>
            </a:pPr>
            <a:r>
              <a:rPr lang="en-US" sz="3200" dirty="0">
                <a:effectLst/>
                <a:ea typeface="Calibri" panose="020F0502020204030204" pitchFamily="34" charset="0"/>
                <a:cs typeface="Times New Roman" panose="02020603050405020304" pitchFamily="18" charset="0"/>
              </a:rPr>
              <a:t>To perform this predictive analysis of whether seismic activity relates to volcanic eruptions, clustering models will be built on the depth and magnitude of an earthquake while a multiple, linear regression model will be built on latitude and longitude.</a:t>
            </a:r>
          </a:p>
        </p:txBody>
      </p:sp>
      <p:pic>
        <p:nvPicPr>
          <p:cNvPr id="3" name="Audio 2">
            <a:hlinkClick r:id="" action="ppaction://media"/>
            <a:extLst>
              <a:ext uri="{FF2B5EF4-FFF2-40B4-BE49-F238E27FC236}">
                <a16:creationId xmlns:a16="http://schemas.microsoft.com/office/drawing/2014/main" id="{16D1BD5D-7162-4E5E-96F0-EDA3634C08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92890408"/>
      </p:ext>
    </p:extLst>
  </p:cSld>
  <p:clrMapOvr>
    <a:masterClrMapping/>
  </p:clrMapOvr>
  <mc:AlternateContent xmlns:mc="http://schemas.openxmlformats.org/markup-compatibility/2006">
    <mc:Choice xmlns:p14="http://schemas.microsoft.com/office/powerpoint/2010/main" Requires="p14">
      <p:transition spd="slow" p14:dur="2000" advTm="22324"/>
    </mc:Choice>
    <mc:Fallback>
      <p:transition spd="slow" advTm="22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7182-4014-4E7A-8727-595629B21D86}"/>
              </a:ext>
            </a:extLst>
          </p:cNvPr>
          <p:cNvSpPr>
            <a:spLocks noGrp="1"/>
          </p:cNvSpPr>
          <p:nvPr>
            <p:ph type="title"/>
          </p:nvPr>
        </p:nvSpPr>
        <p:spPr/>
        <p:txBody>
          <a:bodyPr/>
          <a:lstStyle/>
          <a:p>
            <a:r>
              <a:rPr lang="en-US" i="1" dirty="0"/>
              <a:t>Deployment/Results</a:t>
            </a:r>
          </a:p>
        </p:txBody>
      </p:sp>
      <p:sp>
        <p:nvSpPr>
          <p:cNvPr id="3" name="Content Placeholder 2">
            <a:extLst>
              <a:ext uri="{FF2B5EF4-FFF2-40B4-BE49-F238E27FC236}">
                <a16:creationId xmlns:a16="http://schemas.microsoft.com/office/drawing/2014/main" id="{BE0F8E8B-B776-478A-A3E2-EE64CEF932CD}"/>
              </a:ext>
            </a:extLst>
          </p:cNvPr>
          <p:cNvSpPr>
            <a:spLocks noGrp="1"/>
          </p:cNvSpPr>
          <p:nvPr>
            <p:ph idx="1"/>
          </p:nvPr>
        </p:nvSpPr>
        <p:spPr/>
        <p:txBody>
          <a:bodyPr>
            <a:normAutofit/>
          </a:bodyPr>
          <a:lstStyle/>
          <a:p>
            <a:pPr marL="0" indent="0">
              <a:buNone/>
            </a:pPr>
            <a:r>
              <a:rPr lang="en-US" sz="3200" dirty="0">
                <a:effectLst/>
                <a:ea typeface="Calibri" panose="020F0502020204030204" pitchFamily="34" charset="0"/>
                <a:cs typeface="Times New Roman" panose="02020603050405020304" pitchFamily="18" charset="0"/>
              </a:rPr>
              <a:t>After building clustering models for depth and magnitude of an earthquake as well as a multiple, linear regression model for the latitude and longitude, a performance check on the models will be executed to deliberate whether seismic activity contributes to volcanic eruptions.</a:t>
            </a:r>
          </a:p>
        </p:txBody>
      </p:sp>
      <p:pic>
        <p:nvPicPr>
          <p:cNvPr id="4" name="Audio 3">
            <a:hlinkClick r:id="" action="ppaction://media"/>
            <a:extLst>
              <a:ext uri="{FF2B5EF4-FFF2-40B4-BE49-F238E27FC236}">
                <a16:creationId xmlns:a16="http://schemas.microsoft.com/office/drawing/2014/main" id="{3D3D54C1-CBA2-4835-96CA-3D3A3D7397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81413605"/>
      </p:ext>
    </p:extLst>
  </p:cSld>
  <p:clrMapOvr>
    <a:masterClrMapping/>
  </p:clrMapOvr>
  <mc:AlternateContent xmlns:mc="http://schemas.openxmlformats.org/markup-compatibility/2006">
    <mc:Choice xmlns:p14="http://schemas.microsoft.com/office/powerpoint/2010/main" Requires="p14">
      <p:transition spd="slow" p14:dur="2000" advTm="23276"/>
    </mc:Choice>
    <mc:Fallback>
      <p:transition spd="slow" advTm="23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B42D2-3DF0-44FE-8698-AE0F88701E1F}"/>
              </a:ext>
            </a:extLst>
          </p:cNvPr>
          <p:cNvSpPr>
            <a:spLocks noGrp="1"/>
          </p:cNvSpPr>
          <p:nvPr>
            <p:ph type="title"/>
          </p:nvPr>
        </p:nvSpPr>
        <p:spPr>
          <a:xfrm>
            <a:off x="1097280" y="286603"/>
            <a:ext cx="10058400" cy="1450757"/>
          </a:xfrm>
        </p:spPr>
        <p:txBody>
          <a:bodyPr anchor="b">
            <a:normAutofit/>
          </a:bodyPr>
          <a:lstStyle/>
          <a:p>
            <a:r>
              <a:rPr lang="en-US" i="1" dirty="0"/>
              <a:t>Deployment/Results cont.</a:t>
            </a:r>
          </a:p>
        </p:txBody>
      </p:sp>
      <p:sp>
        <p:nvSpPr>
          <p:cNvPr id="8" name="Text Placeholder 2">
            <a:extLst>
              <a:ext uri="{FF2B5EF4-FFF2-40B4-BE49-F238E27FC236}">
                <a16:creationId xmlns:a16="http://schemas.microsoft.com/office/drawing/2014/main" id="{CD030AB4-EE2D-4D8B-80B0-95B577D6900D}"/>
              </a:ext>
            </a:extLst>
          </p:cNvPr>
          <p:cNvSpPr>
            <a:spLocks noGrp="1"/>
          </p:cNvSpPr>
          <p:nvPr>
            <p:ph type="body" idx="1"/>
          </p:nvPr>
        </p:nvSpPr>
        <p:spPr>
          <a:xfrm>
            <a:off x="1097280" y="2057400"/>
            <a:ext cx="4639736" cy="736282"/>
          </a:xfrm>
        </p:spPr>
        <p:txBody>
          <a:bodyPr>
            <a:normAutofit lnSpcReduction="10000"/>
          </a:bodyPr>
          <a:lstStyle/>
          <a:p>
            <a:r>
              <a:rPr lang="en-US" dirty="0"/>
              <a:t>Cluster diagram of Depth of an Earthquake </a:t>
            </a:r>
          </a:p>
        </p:txBody>
      </p:sp>
      <p:pic>
        <p:nvPicPr>
          <p:cNvPr id="5" name="Content Placeholder 4" descr="Chart, scatter chart&#10;&#10;Description automatically generated">
            <a:extLst>
              <a:ext uri="{FF2B5EF4-FFF2-40B4-BE49-F238E27FC236}">
                <a16:creationId xmlns:a16="http://schemas.microsoft.com/office/drawing/2014/main" id="{FBBB8FA5-612D-4249-8247-748C5F6BFB7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96963" y="2965187"/>
            <a:ext cx="4640262" cy="2896126"/>
          </a:xfrm>
        </p:spPr>
      </p:pic>
      <p:sp>
        <p:nvSpPr>
          <p:cNvPr id="14" name="Content Placeholder 5">
            <a:extLst>
              <a:ext uri="{FF2B5EF4-FFF2-40B4-BE49-F238E27FC236}">
                <a16:creationId xmlns:a16="http://schemas.microsoft.com/office/drawing/2014/main" id="{92D3C679-52F0-425F-831D-594ADE28AF05}"/>
              </a:ext>
            </a:extLst>
          </p:cNvPr>
          <p:cNvSpPr>
            <a:spLocks noGrp="1"/>
          </p:cNvSpPr>
          <p:nvPr>
            <p:ph sz="quarter" idx="4"/>
          </p:nvPr>
        </p:nvSpPr>
        <p:spPr>
          <a:xfrm>
            <a:off x="6515944" y="2425541"/>
            <a:ext cx="4639736" cy="2910821"/>
          </a:xfrm>
        </p:spPr>
        <p:txBody>
          <a:bodyPr>
            <a:normAutofit fontScale="62500" lnSpcReduction="20000"/>
          </a:bodyPr>
          <a:lstStyle/>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In the clustering model built for depth of an earthquake, it tends to flock to about 311 km to where the final resultant based off the question: does the depth from an earthquake relate to volcanic activity, can be drawn to a positive correlation between the two. Ergo, after the performance check of the clustering model created from a depth of an earthquake, the model’s performance was nearly 100% (99.9%), therefore, a conclusion of does the depth from an earthquake relate to volcanic activity is that there is a correlation with the two and the factor of depth from an earthquake extends to volcanic activity.</a:t>
            </a:r>
          </a:p>
        </p:txBody>
      </p:sp>
      <p:pic>
        <p:nvPicPr>
          <p:cNvPr id="4" name="Audio 3">
            <a:hlinkClick r:id="" action="ppaction://media"/>
            <a:extLst>
              <a:ext uri="{FF2B5EF4-FFF2-40B4-BE49-F238E27FC236}">
                <a16:creationId xmlns:a16="http://schemas.microsoft.com/office/drawing/2014/main" id="{9F027119-3D55-49A3-9FF5-5868CAFF54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26980486"/>
      </p:ext>
    </p:extLst>
  </p:cSld>
  <p:clrMapOvr>
    <a:masterClrMapping/>
  </p:clrMapOvr>
  <mc:AlternateContent xmlns:mc="http://schemas.openxmlformats.org/markup-compatibility/2006">
    <mc:Choice xmlns:p14="http://schemas.microsoft.com/office/powerpoint/2010/main" Requires="p14">
      <p:transition spd="slow" p14:dur="2000" advTm="57964"/>
    </mc:Choice>
    <mc:Fallback>
      <p:transition spd="slow" advTm="5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6FF-6DF0-499F-9BDD-7DF38176A7E8}"/>
              </a:ext>
            </a:extLst>
          </p:cNvPr>
          <p:cNvSpPr>
            <a:spLocks noGrp="1"/>
          </p:cNvSpPr>
          <p:nvPr>
            <p:ph type="title"/>
          </p:nvPr>
        </p:nvSpPr>
        <p:spPr/>
        <p:txBody>
          <a:bodyPr/>
          <a:lstStyle/>
          <a:p>
            <a:r>
              <a:rPr lang="en-US" i="1" dirty="0"/>
              <a:t>Deployment/Results cont.</a:t>
            </a:r>
          </a:p>
        </p:txBody>
      </p:sp>
      <p:sp>
        <p:nvSpPr>
          <p:cNvPr id="3" name="Text Placeholder 2">
            <a:extLst>
              <a:ext uri="{FF2B5EF4-FFF2-40B4-BE49-F238E27FC236}">
                <a16:creationId xmlns:a16="http://schemas.microsoft.com/office/drawing/2014/main" id="{31D90BBF-08AA-4F8B-A455-D8C37ED8F696}"/>
              </a:ext>
            </a:extLst>
          </p:cNvPr>
          <p:cNvSpPr>
            <a:spLocks noGrp="1"/>
          </p:cNvSpPr>
          <p:nvPr>
            <p:ph type="body" idx="1"/>
          </p:nvPr>
        </p:nvSpPr>
        <p:spPr/>
        <p:txBody>
          <a:bodyPr>
            <a:normAutofit lnSpcReduction="10000"/>
          </a:bodyPr>
          <a:lstStyle/>
          <a:p>
            <a:r>
              <a:rPr lang="en-US" dirty="0"/>
              <a:t>Cluster diagram of Magnitude of an Earthquake</a:t>
            </a:r>
          </a:p>
        </p:txBody>
      </p:sp>
      <p:pic>
        <p:nvPicPr>
          <p:cNvPr id="8" name="Content Placeholder 7" descr="Chart, scatter chart&#10;&#10;Description automatically generated">
            <a:extLst>
              <a:ext uri="{FF2B5EF4-FFF2-40B4-BE49-F238E27FC236}">
                <a16:creationId xmlns:a16="http://schemas.microsoft.com/office/drawing/2014/main" id="{A4F7043F-25F7-4183-BF16-3D6216543F4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96963" y="2965187"/>
            <a:ext cx="4640262" cy="2896126"/>
          </a:xfrm>
        </p:spPr>
      </p:pic>
      <p:sp>
        <p:nvSpPr>
          <p:cNvPr id="6" name="Content Placeholder 5">
            <a:extLst>
              <a:ext uri="{FF2B5EF4-FFF2-40B4-BE49-F238E27FC236}">
                <a16:creationId xmlns:a16="http://schemas.microsoft.com/office/drawing/2014/main" id="{228B96FF-79D4-4795-8BD8-AD10789B877B}"/>
              </a:ext>
            </a:extLst>
          </p:cNvPr>
          <p:cNvSpPr>
            <a:spLocks noGrp="1"/>
          </p:cNvSpPr>
          <p:nvPr>
            <p:ph sz="quarter" idx="4"/>
          </p:nvPr>
        </p:nvSpPr>
        <p:spPr>
          <a:xfrm>
            <a:off x="6515944" y="2425541"/>
            <a:ext cx="4639736" cy="2910821"/>
          </a:xfrm>
        </p:spPr>
        <p:txBody>
          <a:bodyPr>
            <a:normAutofit fontScale="62500" lnSpcReduction="20000"/>
          </a:bodyPr>
          <a:lstStyle/>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In the clustering model built for magnitude of an earthquake, it tends to flock to about 4.6 on the Richter scale to where the final resultant based off the question: does the magnitude from an earthquake relate to volcanic activity, can be drawn to a no correlation between the two. However, after the performance check of the clustering model created from a magnitude of an earthquake, the model’s performance was 93.5%, therefore, a conclusion of does the magnitude from an earthquake relate to volcanic activity is that there is a correlation with the two and the factor of magnitude from an earthquake extends to volcanic activity, yet minimally so.</a:t>
            </a:r>
          </a:p>
        </p:txBody>
      </p:sp>
      <p:pic>
        <p:nvPicPr>
          <p:cNvPr id="4" name="Audio 3">
            <a:hlinkClick r:id="" action="ppaction://media"/>
            <a:extLst>
              <a:ext uri="{FF2B5EF4-FFF2-40B4-BE49-F238E27FC236}">
                <a16:creationId xmlns:a16="http://schemas.microsoft.com/office/drawing/2014/main" id="{AE411E93-2862-4BD8-A339-88EB0031FE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76577537"/>
      </p:ext>
    </p:extLst>
  </p:cSld>
  <p:clrMapOvr>
    <a:masterClrMapping/>
  </p:clrMapOvr>
  <mc:AlternateContent xmlns:mc="http://schemas.openxmlformats.org/markup-compatibility/2006">
    <mc:Choice xmlns:p14="http://schemas.microsoft.com/office/powerpoint/2010/main" Requires="p14">
      <p:transition spd="slow" p14:dur="2000" advTm="64840"/>
    </mc:Choice>
    <mc:Fallback>
      <p:transition spd="slow" advTm="6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79EA-06EE-4F89-834E-254187C21DC2}"/>
              </a:ext>
            </a:extLst>
          </p:cNvPr>
          <p:cNvSpPr>
            <a:spLocks noGrp="1"/>
          </p:cNvSpPr>
          <p:nvPr>
            <p:ph type="title"/>
          </p:nvPr>
        </p:nvSpPr>
        <p:spPr/>
        <p:txBody>
          <a:bodyPr/>
          <a:lstStyle/>
          <a:p>
            <a:r>
              <a:rPr lang="en-US" i="1" dirty="0"/>
              <a:t>Deployment/Results cont.</a:t>
            </a:r>
          </a:p>
        </p:txBody>
      </p:sp>
      <p:sp>
        <p:nvSpPr>
          <p:cNvPr id="3" name="Text Placeholder 2">
            <a:extLst>
              <a:ext uri="{FF2B5EF4-FFF2-40B4-BE49-F238E27FC236}">
                <a16:creationId xmlns:a16="http://schemas.microsoft.com/office/drawing/2014/main" id="{1CED09D0-DB65-484C-8AC9-3E9DB0995606}"/>
              </a:ext>
            </a:extLst>
          </p:cNvPr>
          <p:cNvSpPr>
            <a:spLocks noGrp="1"/>
          </p:cNvSpPr>
          <p:nvPr>
            <p:ph type="body" idx="1"/>
          </p:nvPr>
        </p:nvSpPr>
        <p:spPr/>
        <p:txBody>
          <a:bodyPr>
            <a:normAutofit lnSpcReduction="10000"/>
          </a:bodyPr>
          <a:lstStyle/>
          <a:p>
            <a:r>
              <a:rPr lang="en-US" dirty="0"/>
              <a:t>Regression plot of Latitude &amp; longitude of an earthquake</a:t>
            </a:r>
          </a:p>
        </p:txBody>
      </p:sp>
      <p:pic>
        <p:nvPicPr>
          <p:cNvPr id="8" name="Content Placeholder 7">
            <a:extLst>
              <a:ext uri="{FF2B5EF4-FFF2-40B4-BE49-F238E27FC236}">
                <a16:creationId xmlns:a16="http://schemas.microsoft.com/office/drawing/2014/main" id="{9BA214FB-9404-4554-8E25-FF604DC26D0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1884438" y="3263758"/>
            <a:ext cx="3065312" cy="2298984"/>
          </a:xfrm>
        </p:spPr>
      </p:pic>
      <p:sp>
        <p:nvSpPr>
          <p:cNvPr id="6" name="Content Placeholder 5">
            <a:extLst>
              <a:ext uri="{FF2B5EF4-FFF2-40B4-BE49-F238E27FC236}">
                <a16:creationId xmlns:a16="http://schemas.microsoft.com/office/drawing/2014/main" id="{69BD8EA9-84A0-4100-84C7-4DBDDC444437}"/>
              </a:ext>
            </a:extLst>
          </p:cNvPr>
          <p:cNvSpPr>
            <a:spLocks noGrp="1"/>
          </p:cNvSpPr>
          <p:nvPr>
            <p:ph sz="quarter" idx="4"/>
          </p:nvPr>
        </p:nvSpPr>
        <p:spPr>
          <a:xfrm>
            <a:off x="6515944" y="2425541"/>
            <a:ext cx="4639736" cy="2910821"/>
          </a:xfrm>
        </p:spPr>
        <p:txBody>
          <a:bodyPr>
            <a:normAutofit fontScale="55000" lnSpcReduction="20000"/>
          </a:bodyPr>
          <a:lstStyle/>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In the multiple, linear regression model built for latitude and longitude of an earthquake, it tends to flock to about the coordinates of Mt. Fuji to where the final resultant based off the question: can the latitude and longitude be used to predict seismic activity which in turn could predict volcanic activity, can be drawn to a correlation between the two. Ergo, after the performance check of the multiple, linear regression model created from the latitude and longitude of an earthquake, the model’s performance was about 78.5%, therefore, a conclusion of does the latitude and longitude from an earthquake relate to volcanic activity is that there is a correlation with the two and the factor of latitude and longitude from an earthquake extends to volcanic activity.</a:t>
            </a:r>
          </a:p>
        </p:txBody>
      </p:sp>
      <p:pic>
        <p:nvPicPr>
          <p:cNvPr id="4" name="Audio 3">
            <a:hlinkClick r:id="" action="ppaction://media"/>
            <a:extLst>
              <a:ext uri="{FF2B5EF4-FFF2-40B4-BE49-F238E27FC236}">
                <a16:creationId xmlns:a16="http://schemas.microsoft.com/office/drawing/2014/main" id="{067D1027-6DC9-4967-98FC-1689E4A84C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56996446"/>
      </p:ext>
    </p:extLst>
  </p:cSld>
  <p:clrMapOvr>
    <a:masterClrMapping/>
  </p:clrMapOvr>
  <mc:AlternateContent xmlns:mc="http://schemas.openxmlformats.org/markup-compatibility/2006">
    <mc:Choice xmlns:p14="http://schemas.microsoft.com/office/powerpoint/2010/main" Requires="p14">
      <p:transition spd="slow" p14:dur="2000" advTm="72850"/>
    </mc:Choice>
    <mc:Fallback>
      <p:transition spd="slow" advTm="72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437C49F-DF83-4FBD-9BFB-F849F1B095C3}"/>
              </a:ext>
            </a:extLst>
          </p:cNvPr>
          <p:cNvSpPr>
            <a:spLocks noGrp="1"/>
          </p:cNvSpPr>
          <p:nvPr>
            <p:ph type="title"/>
          </p:nvPr>
        </p:nvSpPr>
        <p:spPr>
          <a:xfrm>
            <a:off x="1097280" y="286603"/>
            <a:ext cx="10058400" cy="1450757"/>
          </a:xfrm>
        </p:spPr>
        <p:txBody>
          <a:bodyPr/>
          <a:lstStyle/>
          <a:p>
            <a:r>
              <a:rPr lang="en-US" i="1" dirty="0"/>
              <a:t>Summary &amp; Conclusions</a:t>
            </a:r>
          </a:p>
        </p:txBody>
      </p:sp>
      <p:sp>
        <p:nvSpPr>
          <p:cNvPr id="13" name="Content Placeholder 2">
            <a:extLst>
              <a:ext uri="{FF2B5EF4-FFF2-40B4-BE49-F238E27FC236}">
                <a16:creationId xmlns:a16="http://schemas.microsoft.com/office/drawing/2014/main" id="{5E9E310C-C4F8-4EE3-8591-C0801309F729}"/>
              </a:ext>
            </a:extLst>
          </p:cNvPr>
          <p:cNvSpPr>
            <a:spLocks noGrp="1"/>
          </p:cNvSpPr>
          <p:nvPr>
            <p:ph idx="1"/>
          </p:nvPr>
        </p:nvSpPr>
        <p:spPr>
          <a:xfrm>
            <a:off x="1097280" y="2108201"/>
            <a:ext cx="10058400" cy="3760891"/>
          </a:xfrm>
        </p:spPr>
        <p:txBody>
          <a:bodyPr>
            <a:normAutofit/>
          </a:bodyPr>
          <a:lstStyle/>
          <a:p>
            <a:pPr marL="0" indent="0">
              <a:buNone/>
            </a:pPr>
            <a:r>
              <a:rPr lang="en-US" sz="2400" dirty="0">
                <a:effectLst/>
                <a:ea typeface="Calibri" panose="020F0502020204030204" pitchFamily="34" charset="0"/>
              </a:rPr>
              <a:t>Since the quakes dataset is structurally formatted in a way where there is not much data preparation or wrangling that needs to be done, the more legwork was building the models based off the business questions proposed to the business problem which is: does factors of seismic activity contribute to volcanic eruptions? Following the CRISP-DM process, after the models have been built, a performance check of whether the models are up to par for answering the business problem was administered.</a:t>
            </a:r>
            <a:endParaRPr lang="en-US" sz="2400" dirty="0">
              <a:effectLst/>
              <a:ea typeface="Calibri" panose="020F0502020204030204" pitchFamily="34"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5FD0FD80-D50C-47EE-85B3-014AEB1F34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60382259"/>
      </p:ext>
    </p:extLst>
  </p:cSld>
  <p:clrMapOvr>
    <a:masterClrMapping/>
  </p:clrMapOvr>
  <mc:AlternateContent xmlns:mc="http://schemas.openxmlformats.org/markup-compatibility/2006">
    <mc:Choice xmlns:p14="http://schemas.microsoft.com/office/powerpoint/2010/main" Requires="p14">
      <p:transition spd="slow" p14:dur="2000" advTm="45082"/>
    </mc:Choice>
    <mc:Fallback>
      <p:transition spd="slow" advTm="45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E924-8F67-4621-A36F-C2358D1EEA63}"/>
              </a:ext>
            </a:extLst>
          </p:cNvPr>
          <p:cNvSpPr>
            <a:spLocks noGrp="1"/>
          </p:cNvSpPr>
          <p:nvPr>
            <p:ph type="title"/>
          </p:nvPr>
        </p:nvSpPr>
        <p:spPr/>
        <p:txBody>
          <a:bodyPr/>
          <a:lstStyle/>
          <a:p>
            <a:r>
              <a:rPr lang="en-US" i="1" dirty="0"/>
              <a:t>Summary &amp; Conclusions cont.</a:t>
            </a:r>
          </a:p>
        </p:txBody>
      </p:sp>
      <p:sp>
        <p:nvSpPr>
          <p:cNvPr id="3" name="Content Placeholder 2">
            <a:extLst>
              <a:ext uri="{FF2B5EF4-FFF2-40B4-BE49-F238E27FC236}">
                <a16:creationId xmlns:a16="http://schemas.microsoft.com/office/drawing/2014/main" id="{47C419CE-FCDA-48D2-A0A7-34DE15525BF8}"/>
              </a:ext>
            </a:extLst>
          </p:cNvPr>
          <p:cNvSpPr>
            <a:spLocks noGrp="1"/>
          </p:cNvSpPr>
          <p:nvPr>
            <p:ph idx="1"/>
          </p:nvPr>
        </p:nvSpPr>
        <p:spPr/>
        <p:txBody>
          <a:bodyPr>
            <a:normAutofit/>
          </a:bodyPr>
          <a:lstStyle/>
          <a:p>
            <a:pPr marL="0" indent="0">
              <a:buNone/>
            </a:pPr>
            <a:r>
              <a:rPr lang="en-US" sz="2400" dirty="0">
                <a:effectLst/>
                <a:ea typeface="Calibri" panose="020F0502020204030204" pitchFamily="34" charset="0"/>
              </a:rPr>
              <a:t>Based off the clustering models built on the depth &amp; magnitude of an earthquake and a multiple, linear regression model built on latitude &amp; longitude, the performance of those models indicated that depth, magnitude, latitude, and longitude were all factors from an earthquake that render to volcanic activity. However, upon further inspection of the dataset, depth is primarily the only factor from an earthquake that extends to volcanic activity.</a:t>
            </a:r>
            <a:endParaRPr lang="en-US" sz="2400" dirty="0"/>
          </a:p>
        </p:txBody>
      </p:sp>
      <p:pic>
        <p:nvPicPr>
          <p:cNvPr id="4" name="Audio 3">
            <a:hlinkClick r:id="" action="ppaction://media"/>
            <a:extLst>
              <a:ext uri="{FF2B5EF4-FFF2-40B4-BE49-F238E27FC236}">
                <a16:creationId xmlns:a16="http://schemas.microsoft.com/office/drawing/2014/main" id="{3B39724A-CB11-4C3B-8A0D-E46FEBE924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56195716"/>
      </p:ext>
    </p:extLst>
  </p:cSld>
  <p:clrMapOvr>
    <a:masterClrMapping/>
  </p:clrMapOvr>
  <mc:AlternateContent xmlns:mc="http://schemas.openxmlformats.org/markup-compatibility/2006">
    <mc:Choice xmlns:p14="http://schemas.microsoft.com/office/powerpoint/2010/main" Requires="p14">
      <p:transition spd="slow" p14:dur="2000" advTm="42688"/>
    </mc:Choice>
    <mc:Fallback>
      <p:transition spd="slow" advTm="42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AEFE-B6D4-4285-AC80-A90DB819A977}"/>
              </a:ext>
            </a:extLst>
          </p:cNvPr>
          <p:cNvSpPr>
            <a:spLocks noGrp="1"/>
          </p:cNvSpPr>
          <p:nvPr>
            <p:ph type="title"/>
          </p:nvPr>
        </p:nvSpPr>
        <p:spPr/>
        <p:txBody>
          <a:bodyPr/>
          <a:lstStyle/>
          <a:p>
            <a:r>
              <a:rPr lang="en-US" i="1" dirty="0"/>
              <a:t>Summary &amp; Conclusions cont.</a:t>
            </a:r>
          </a:p>
        </p:txBody>
      </p:sp>
      <p:sp>
        <p:nvSpPr>
          <p:cNvPr id="3" name="Content Placeholder 2">
            <a:extLst>
              <a:ext uri="{FF2B5EF4-FFF2-40B4-BE49-F238E27FC236}">
                <a16:creationId xmlns:a16="http://schemas.microsoft.com/office/drawing/2014/main" id="{EEB576CF-792E-4BB4-AC15-554CB1C2F18D}"/>
              </a:ext>
            </a:extLst>
          </p:cNvPr>
          <p:cNvSpPr>
            <a:spLocks noGrp="1"/>
          </p:cNvSpPr>
          <p:nvPr>
            <p:ph idx="1"/>
          </p:nvPr>
        </p:nvSpPr>
        <p:spPr/>
        <p:txBody>
          <a:bodyPr>
            <a:normAutofit/>
          </a:bodyPr>
          <a:lstStyle/>
          <a:p>
            <a:pPr marL="0" indent="0">
              <a:buNone/>
            </a:pPr>
            <a:r>
              <a:rPr lang="en-US" sz="2000" dirty="0">
                <a:effectLst/>
                <a:ea typeface="Calibri" panose="020F0502020204030204" pitchFamily="34" charset="0"/>
              </a:rPr>
              <a:t>Lastly, conclusions from the results can be drawn but the only drawback to considering that seismic activity has a correlation with volcanic eruptions is due to the fact that the quakes data set has only data from 1964 and up, no data before that year. Thus, the final deduction from the quakes data set is that depth from an earthquake is the only assisting factor to volcanic activity, hence, when observing the correlation between seismic activity and volcanic activity, the depth from an earthquake is the number one contributing factor that should be considered when predicting factors from a seismic activity that could cause a potential catastrophic natural disaster (i.e. volcanic eruption) to chance in the country of Japan.</a:t>
            </a:r>
            <a:endParaRPr lang="en-US" sz="2000" dirty="0"/>
          </a:p>
        </p:txBody>
      </p:sp>
      <p:pic>
        <p:nvPicPr>
          <p:cNvPr id="4" name="Audio 3">
            <a:hlinkClick r:id="" action="ppaction://media"/>
            <a:extLst>
              <a:ext uri="{FF2B5EF4-FFF2-40B4-BE49-F238E27FC236}">
                <a16:creationId xmlns:a16="http://schemas.microsoft.com/office/drawing/2014/main" id="{B62FD1FE-C823-4695-B3B6-70E5057A7E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6902358"/>
      </p:ext>
    </p:extLst>
  </p:cSld>
  <p:clrMapOvr>
    <a:masterClrMapping/>
  </p:clrMapOvr>
  <mc:AlternateContent xmlns:mc="http://schemas.openxmlformats.org/markup-compatibility/2006">
    <mc:Choice xmlns:p14="http://schemas.microsoft.com/office/powerpoint/2010/main" Requires="p14">
      <p:transition spd="slow" p14:dur="2000" advTm="69440"/>
    </mc:Choice>
    <mc:Fallback>
      <p:transition spd="slow" advTm="6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80" y="286603"/>
            <a:ext cx="10058400" cy="1450757"/>
          </a:xfrm>
        </p:spPr>
        <p:txBody>
          <a:bodyPr anchor="b">
            <a:normAutofit/>
          </a:bodyPr>
          <a:lstStyle/>
          <a:p>
            <a:pPr lvl="0"/>
            <a:r>
              <a:rPr lang="en-US" i="1" dirty="0"/>
              <a:t>Abstract</a:t>
            </a:r>
          </a:p>
        </p:txBody>
      </p:sp>
      <p:sp>
        <p:nvSpPr>
          <p:cNvPr id="3" name="Subtitle 2">
            <a:extLst>
              <a:ext uri="{FF2B5EF4-FFF2-40B4-BE49-F238E27FC236}">
                <a16:creationId xmlns:a16="http://schemas.microsoft.com/office/drawing/2014/main" id="{255E1F2F-E259-4EA8-9FFD-3A10AF541859}"/>
              </a:ext>
            </a:extLst>
          </p:cNvPr>
          <p:cNvSpPr>
            <a:spLocks noGrp="1"/>
          </p:cNvSpPr>
          <p:nvPr>
            <p:ph sz="half" idx="2"/>
          </p:nvPr>
        </p:nvSpPr>
        <p:spPr>
          <a:xfrm>
            <a:off x="1097280" y="2425541"/>
            <a:ext cx="4639736" cy="2910821"/>
          </a:xfrm>
        </p:spPr>
        <p:txBody>
          <a:bodyPr>
            <a:normAutofit lnSpcReduction="10000"/>
          </a:bodyPr>
          <a:lstStyle/>
          <a:p>
            <a:pPr marL="0" marR="0" indent="0">
              <a:lnSpc>
                <a:spcPct val="100000"/>
              </a:lnSpc>
              <a:spcBef>
                <a:spcPts val="0"/>
              </a:spcBef>
              <a:spcAft>
                <a:spcPts val="800"/>
              </a:spcAft>
              <a:buNone/>
            </a:pPr>
            <a:r>
              <a:rPr lang="en-US" sz="1500" dirty="0">
                <a:effectLst/>
              </a:rPr>
              <a:t>Mt. Fuji is the highest mountain in Japan and an active volcano. There are three clear planes of seismic activity near Mt. Fuji. The triple junction of tectonic activity is the Amurian plate (associated with the Eurasian tectonic plate), the Okhotsk plate (associated with the North American plate), and the Filipino plate along with the Japan Trench. The Hōei</a:t>
            </a:r>
            <a:r>
              <a:rPr lang="en-US" sz="1500" b="1" dirty="0">
                <a:effectLst/>
              </a:rPr>
              <a:t> </a:t>
            </a:r>
            <a:r>
              <a:rPr lang="en-US" sz="1500" dirty="0">
                <a:effectLst/>
              </a:rPr>
              <a:t>eruption of 1707 has an assumption of a correlated relationship between earthquakes and volcanic eruptions. </a:t>
            </a:r>
            <a:r>
              <a:rPr lang="en-US" sz="1500" dirty="0">
                <a:effectLst/>
                <a:ea typeface="Calibri" panose="020F0502020204030204" pitchFamily="34" charset="0"/>
              </a:rPr>
              <a:t>A predictive analysis will be performed to determine what factors from seismic activity could cause a potential catastrophic natural disaster (i.e. volcanic eruption) to chance in the country of Japan.</a:t>
            </a:r>
            <a:endParaRPr lang="en-US" sz="1500" dirty="0">
              <a:effectLst/>
            </a:endParaRPr>
          </a:p>
        </p:txBody>
      </p:sp>
      <p:sp>
        <p:nvSpPr>
          <p:cNvPr id="12" name="Text Placeholder 4">
            <a:extLst>
              <a:ext uri="{FF2B5EF4-FFF2-40B4-BE49-F238E27FC236}">
                <a16:creationId xmlns:a16="http://schemas.microsoft.com/office/drawing/2014/main" id="{033851FE-7917-49F4-896D-8451E3873A66}"/>
              </a:ext>
            </a:extLst>
          </p:cNvPr>
          <p:cNvSpPr>
            <a:spLocks noGrp="1"/>
          </p:cNvSpPr>
          <p:nvPr>
            <p:ph type="body" sz="quarter" idx="3"/>
          </p:nvPr>
        </p:nvSpPr>
        <p:spPr>
          <a:xfrm>
            <a:off x="6515944" y="2057400"/>
            <a:ext cx="4639736" cy="736282"/>
          </a:xfrm>
        </p:spPr>
        <p:txBody>
          <a:bodyPr>
            <a:normAutofit/>
          </a:bodyPr>
          <a:lstStyle/>
          <a:p>
            <a:r>
              <a:rPr lang="en-US" b="1" dirty="0"/>
              <a:t>Figure 1	</a:t>
            </a:r>
            <a:r>
              <a:rPr lang="en-US" i="1" dirty="0">
                <a:effectLst/>
                <a:ea typeface="Calibri" panose="020F0502020204030204" pitchFamily="34" charset="0"/>
                <a:cs typeface="Times New Roman" panose="02020603050405020304" pitchFamily="18" charset="0"/>
              </a:rPr>
              <a:t>Japan: Fuji, Mount</a:t>
            </a:r>
            <a:endParaRPr lang="en-US" dirty="0">
              <a:effectLst/>
              <a:ea typeface="Calibri" panose="020F0502020204030204" pitchFamily="34" charset="0"/>
              <a:cs typeface="Times New Roman" panose="02020603050405020304" pitchFamily="18" charset="0"/>
            </a:endParaRPr>
          </a:p>
        </p:txBody>
      </p:sp>
      <p:pic>
        <p:nvPicPr>
          <p:cNvPr id="5" name="Content Placeholder 4" descr="A picture containing grass, mountain, sky, outdoor&#10;&#10;Description automatically generated">
            <a:extLst>
              <a:ext uri="{FF2B5EF4-FFF2-40B4-BE49-F238E27FC236}">
                <a16:creationId xmlns:a16="http://schemas.microsoft.com/office/drawing/2014/main" id="{B9B0E9E3-D0AE-4612-9E6B-6F7091751E38}"/>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3944" r="6396"/>
          <a:stretch/>
        </p:blipFill>
        <p:spPr>
          <a:xfrm>
            <a:off x="6515944" y="2958273"/>
            <a:ext cx="4639736" cy="2910821"/>
          </a:xfrm>
          <a:noFill/>
        </p:spPr>
      </p:pic>
      <p:pic>
        <p:nvPicPr>
          <p:cNvPr id="4" name="Audio 3">
            <a:hlinkClick r:id="" action="ppaction://media"/>
            <a:extLst>
              <a:ext uri="{FF2B5EF4-FFF2-40B4-BE49-F238E27FC236}">
                <a16:creationId xmlns:a16="http://schemas.microsoft.com/office/drawing/2014/main" id="{B9D6A0D7-D5D7-47DF-A5EC-1A9ED6A7B4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1714609"/>
      </p:ext>
    </p:extLst>
  </p:cSld>
  <p:clrMapOvr>
    <a:masterClrMapping/>
  </p:clrMapOvr>
  <mc:AlternateContent xmlns:mc="http://schemas.openxmlformats.org/markup-compatibility/2006">
    <mc:Choice xmlns:p14="http://schemas.microsoft.com/office/powerpoint/2010/main" Requires="p14">
      <p:transition spd="slow" p14:dur="2000" advTm="66047"/>
    </mc:Choice>
    <mc:Fallback>
      <p:transition spd="slow" advTm="66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61BB-BCAE-4690-B55A-AF237C51089D}"/>
              </a:ext>
            </a:extLst>
          </p:cNvPr>
          <p:cNvSpPr>
            <a:spLocks noGrp="1"/>
          </p:cNvSpPr>
          <p:nvPr>
            <p:ph type="title"/>
          </p:nvPr>
        </p:nvSpPr>
        <p:spPr/>
        <p:txBody>
          <a:bodyPr>
            <a:normAutofit/>
          </a:bodyPr>
          <a:lstStyle/>
          <a:p>
            <a:r>
              <a:rPr lang="en-US" sz="3200" dirty="0"/>
              <a:t>References</a:t>
            </a:r>
          </a:p>
        </p:txBody>
      </p:sp>
      <p:sp>
        <p:nvSpPr>
          <p:cNvPr id="3" name="Content Placeholder 2">
            <a:extLst>
              <a:ext uri="{FF2B5EF4-FFF2-40B4-BE49-F238E27FC236}">
                <a16:creationId xmlns:a16="http://schemas.microsoft.com/office/drawing/2014/main" id="{94483D68-11E7-42F2-9554-6FD453F3C8BB}"/>
              </a:ext>
            </a:extLst>
          </p:cNvPr>
          <p:cNvSpPr>
            <a:spLocks noGrp="1"/>
          </p:cNvSpPr>
          <p:nvPr>
            <p:ph idx="1"/>
          </p:nvPr>
        </p:nvSpPr>
        <p:spPr/>
        <p:txBody>
          <a:bodyPr>
            <a:normAutofit fontScale="77500" lnSpcReduction="20000"/>
          </a:bodyPr>
          <a:lstStyle/>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Determining the Depth of an Earthquake. (n.d.). Retrieved from </a:t>
            </a:r>
            <a:r>
              <a:rPr lang="en-US" sz="1800" u="sng" dirty="0">
                <a:solidFill>
                  <a:srgbClr val="0000FF"/>
                </a:solidFill>
                <a:effectLst/>
                <a:ea typeface="Calibri" panose="020F0502020204030204" pitchFamily="34" charset="0"/>
                <a:cs typeface="Times New Roman" panose="02020603050405020304" pitchFamily="18" charset="0"/>
                <a:hlinkClick r:id="rId4"/>
              </a:rPr>
              <a:t>Determining the Depth of an Earthquake (usgs.gov)</a:t>
            </a:r>
            <a:endParaRPr lang="en-US" sz="1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u="none" strike="noStrike" dirty="0">
                <a:solidFill>
                  <a:schemeClr val="tx1"/>
                </a:solidFill>
                <a:effectLst/>
                <a:ea typeface="Calibri" panose="020F0502020204030204" pitchFamily="34" charset="0"/>
                <a:cs typeface="Times New Roman" panose="02020603050405020304" pitchFamily="18" charset="0"/>
              </a:rPr>
              <a:t>International Registry of Seismograph Stations. (n.d.). Retrieved from </a:t>
            </a:r>
            <a:r>
              <a:rPr lang="en-US" sz="1800" u="sng" dirty="0">
                <a:solidFill>
                  <a:srgbClr val="0000FF"/>
                </a:solidFill>
                <a:effectLst/>
                <a:ea typeface="Calibri" panose="020F0502020204030204" pitchFamily="34" charset="0"/>
                <a:cs typeface="Times New Roman" panose="02020603050405020304" pitchFamily="18" charset="0"/>
                <a:hlinkClick r:id="rId5"/>
              </a:rPr>
              <a:t>International Registry of Seismograph Stations (isc.ac.uk)</a:t>
            </a:r>
            <a:endParaRPr lang="en-US" sz="1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u="none" strike="noStrike" dirty="0">
                <a:solidFill>
                  <a:schemeClr val="tx1"/>
                </a:solidFill>
                <a:effectLst/>
                <a:ea typeface="Calibri" panose="020F0502020204030204" pitchFamily="34" charset="0"/>
                <a:cs typeface="Times New Roman" panose="02020603050405020304" pitchFamily="18" charset="0"/>
              </a:rPr>
              <a:t>Japan. (n.d.). Retrieved from </a:t>
            </a:r>
            <a:r>
              <a:rPr lang="en-US" sz="1800" u="sng" dirty="0">
                <a:solidFill>
                  <a:srgbClr val="0000FF"/>
                </a:solidFill>
                <a:effectLst/>
                <a:ea typeface="Calibri" panose="020F0502020204030204" pitchFamily="34" charset="0"/>
                <a:cs typeface="Times New Roman" panose="02020603050405020304" pitchFamily="18" charset="0"/>
                <a:hlinkClick r:id="rId6"/>
              </a:rPr>
              <a:t>Japan - Our World in Data</a:t>
            </a:r>
            <a:endParaRPr lang="en-US" sz="1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Locations of Earthquakes off Fuji. (n.d.). Retrieved from </a:t>
            </a:r>
            <a:r>
              <a:rPr lang="en-US" sz="1800" u="sng" dirty="0">
                <a:solidFill>
                  <a:srgbClr val="0000FF"/>
                </a:solidFill>
                <a:effectLst/>
                <a:ea typeface="Calibri" panose="020F0502020204030204" pitchFamily="34" charset="0"/>
                <a:cs typeface="Times New Roman" panose="02020603050405020304" pitchFamily="18" charset="0"/>
                <a:hlinkClick r:id="rId7"/>
              </a:rPr>
              <a:t>R: Locations of Earthquakes off Fiji (vincentarelbundock.github.io)</a:t>
            </a:r>
            <a:endParaRPr lang="en-US" sz="1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Mount Fuji. (2021, February 11). Retrieved from </a:t>
            </a:r>
            <a:r>
              <a:rPr lang="en-US" sz="1800" u="sng" dirty="0">
                <a:solidFill>
                  <a:srgbClr val="0000FF"/>
                </a:solidFill>
                <a:effectLst/>
                <a:ea typeface="Calibri" panose="020F0502020204030204" pitchFamily="34" charset="0"/>
                <a:cs typeface="Times New Roman" panose="02020603050405020304" pitchFamily="18" charset="0"/>
                <a:hlinkClick r:id="rId8"/>
              </a:rPr>
              <a:t>Mount Fuji | Facts, Height, Location, &amp; Eruptions | Britannica</a:t>
            </a:r>
            <a:endParaRPr lang="en-US" sz="1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u="none" strike="noStrike" dirty="0">
                <a:solidFill>
                  <a:schemeClr val="tx1"/>
                </a:solidFill>
                <a:effectLst/>
                <a:ea typeface="Calibri" panose="020F0502020204030204" pitchFamily="34" charset="0"/>
                <a:cs typeface="Times New Roman" panose="02020603050405020304" pitchFamily="18" charset="0"/>
              </a:rPr>
              <a:t>Mount Fuji. (n.d.). Retrieved from </a:t>
            </a:r>
            <a:r>
              <a:rPr lang="en-US" sz="1800" u="sng" dirty="0">
                <a:solidFill>
                  <a:srgbClr val="0000FF"/>
                </a:solidFill>
                <a:effectLst/>
                <a:ea typeface="Calibri" panose="020F0502020204030204" pitchFamily="34" charset="0"/>
                <a:cs typeface="Times New Roman" panose="02020603050405020304" pitchFamily="18" charset="0"/>
                <a:hlinkClick r:id="rId9"/>
              </a:rPr>
              <a:t>Mount Fuji | National Geographic Society</a:t>
            </a:r>
            <a:endParaRPr lang="en-US" sz="18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Mt. Fuji: The Earthquake that caused a Volcanic Eruption. (n.d.). Retrieved from </a:t>
            </a:r>
            <a:r>
              <a:rPr lang="en-US" sz="1800" u="sng" dirty="0">
                <a:solidFill>
                  <a:srgbClr val="0000FF"/>
                </a:solidFill>
                <a:effectLst/>
                <a:ea typeface="Calibri" panose="020F0502020204030204" pitchFamily="34" charset="0"/>
                <a:cs typeface="Times New Roman" panose="02020603050405020304" pitchFamily="18" charset="0"/>
                <a:hlinkClick r:id="rId10"/>
              </a:rPr>
              <a:t>Mt Fuji: The Earthquake that caused a Volcanic Eruption | Volcano World | Oregon State University</a:t>
            </a:r>
            <a:endParaRPr lang="en-US" sz="1800" dirty="0">
              <a:effectLst/>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5476F253-2CBC-48C4-A6C6-03135B343E0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40287339"/>
      </p:ext>
    </p:extLst>
  </p:cSld>
  <p:clrMapOvr>
    <a:masterClrMapping/>
  </p:clrMapOvr>
  <mc:AlternateContent xmlns:mc="http://schemas.openxmlformats.org/markup-compatibility/2006">
    <mc:Choice xmlns:p14="http://schemas.microsoft.com/office/powerpoint/2010/main" Requires="p14">
      <p:transition spd="slow" p14:dur="2000" advTm="26982"/>
    </mc:Choice>
    <mc:Fallback>
      <p:transition spd="slow" advTm="26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B528-10B8-4E07-89DF-ADFA1F69F80E}"/>
              </a:ext>
            </a:extLst>
          </p:cNvPr>
          <p:cNvSpPr>
            <a:spLocks noGrp="1"/>
          </p:cNvSpPr>
          <p:nvPr>
            <p:ph type="title"/>
          </p:nvPr>
        </p:nvSpPr>
        <p:spPr>
          <a:xfrm>
            <a:off x="1097280" y="286603"/>
            <a:ext cx="10058400" cy="1450757"/>
          </a:xfrm>
        </p:spPr>
        <p:txBody>
          <a:bodyPr anchor="b">
            <a:normAutofit/>
          </a:bodyPr>
          <a:lstStyle/>
          <a:p>
            <a:r>
              <a:rPr lang="en-US" i="1" dirty="0"/>
              <a:t>Background</a:t>
            </a:r>
          </a:p>
        </p:txBody>
      </p:sp>
      <p:sp>
        <p:nvSpPr>
          <p:cNvPr id="3" name="Content Placeholder 2">
            <a:extLst>
              <a:ext uri="{FF2B5EF4-FFF2-40B4-BE49-F238E27FC236}">
                <a16:creationId xmlns:a16="http://schemas.microsoft.com/office/drawing/2014/main" id="{B108387A-91D7-43B5-A3B5-752C33E9EA70}"/>
              </a:ext>
            </a:extLst>
          </p:cNvPr>
          <p:cNvSpPr>
            <a:spLocks noGrp="1"/>
          </p:cNvSpPr>
          <p:nvPr>
            <p:ph sz="half" idx="2"/>
          </p:nvPr>
        </p:nvSpPr>
        <p:spPr>
          <a:xfrm>
            <a:off x="1097280" y="2425541"/>
            <a:ext cx="4639736" cy="2910821"/>
          </a:xfrm>
        </p:spPr>
        <p:txBody>
          <a:bodyPr>
            <a:normAutofit/>
          </a:bodyPr>
          <a:lstStyle/>
          <a:p>
            <a:pPr marL="0" indent="0">
              <a:lnSpc>
                <a:spcPct val="100000"/>
              </a:lnSpc>
              <a:buNone/>
            </a:pPr>
            <a:r>
              <a:rPr lang="en-US" sz="1600" dirty="0">
                <a:effectLst/>
              </a:rPr>
              <a:t>“</a:t>
            </a:r>
            <a:r>
              <a:rPr lang="en-US" sz="1600" b="1" dirty="0">
                <a:effectLst/>
              </a:rPr>
              <a:t>Mount Fuji</a:t>
            </a:r>
            <a:r>
              <a:rPr lang="en-US" sz="1600" dirty="0">
                <a:effectLst/>
              </a:rPr>
              <a:t>, Japanese </a:t>
            </a:r>
            <a:r>
              <a:rPr lang="en-US" sz="1600" b="1" dirty="0">
                <a:effectLst/>
              </a:rPr>
              <a:t>Fuji-san</a:t>
            </a:r>
            <a:r>
              <a:rPr lang="en-US" sz="1600" dirty="0">
                <a:effectLst/>
              </a:rPr>
              <a:t>, also spelled </a:t>
            </a:r>
            <a:r>
              <a:rPr lang="en-US" sz="1600" b="1" dirty="0">
                <a:effectLst/>
              </a:rPr>
              <a:t>Fujisan</a:t>
            </a:r>
            <a:r>
              <a:rPr lang="en-US" sz="1600" dirty="0">
                <a:effectLst/>
              </a:rPr>
              <a:t>, also called </a:t>
            </a:r>
            <a:r>
              <a:rPr lang="en-US" sz="1600" b="1" dirty="0">
                <a:effectLst/>
              </a:rPr>
              <a:t>Fujiyama</a:t>
            </a:r>
            <a:r>
              <a:rPr lang="en-US" sz="1600" dirty="0">
                <a:effectLst/>
              </a:rPr>
              <a:t> or </a:t>
            </a:r>
            <a:r>
              <a:rPr lang="en-US" sz="1600" b="1" dirty="0">
                <a:effectLst/>
              </a:rPr>
              <a:t>Fuji no Yama</a:t>
            </a:r>
            <a:r>
              <a:rPr lang="en-US" sz="1600" dirty="0">
                <a:effectLst/>
              </a:rPr>
              <a:t>,…” is the highest mountain in Japan in which it rises to 12,388 feet (or 3,776 meters). Mt. Fuji (for short) is located near the Pacific Ocean coast in the Yamanashi and Shizuoka </a:t>
            </a:r>
            <a:r>
              <a:rPr lang="en-US" sz="1600" i="1" dirty="0">
                <a:effectLst/>
              </a:rPr>
              <a:t>ken</a:t>
            </a:r>
            <a:r>
              <a:rPr lang="en-US" sz="1600" dirty="0">
                <a:effectLst/>
              </a:rPr>
              <a:t> prefectures of central Honshu, approximately 60 miles (or 100 kilometers) west of the Tokyo-Yokohama metropolitan area. Mt. Fuji is not just a mountain but an active volcano. Mt. Fuji has a graceful conical form, and the volcano was formed in 286 BCE from an earthquake.</a:t>
            </a:r>
          </a:p>
        </p:txBody>
      </p:sp>
      <p:sp>
        <p:nvSpPr>
          <p:cNvPr id="13" name="Text Placeholder 4">
            <a:extLst>
              <a:ext uri="{FF2B5EF4-FFF2-40B4-BE49-F238E27FC236}">
                <a16:creationId xmlns:a16="http://schemas.microsoft.com/office/drawing/2014/main" id="{E43E6224-14EE-4681-AAA1-8F4020407D24}"/>
              </a:ext>
            </a:extLst>
          </p:cNvPr>
          <p:cNvSpPr>
            <a:spLocks noGrp="1"/>
          </p:cNvSpPr>
          <p:nvPr>
            <p:ph type="body" sz="quarter" idx="3"/>
          </p:nvPr>
        </p:nvSpPr>
        <p:spPr>
          <a:xfrm>
            <a:off x="6515944" y="2057400"/>
            <a:ext cx="4639736" cy="736282"/>
          </a:xfrm>
        </p:spPr>
        <p:txBody>
          <a:bodyPr/>
          <a:lstStyle/>
          <a:p>
            <a:r>
              <a:rPr lang="en-US" b="1" dirty="0"/>
              <a:t>Figure 2	</a:t>
            </a:r>
            <a:r>
              <a:rPr lang="en-US" i="1" dirty="0"/>
              <a:t>Mount Fuji</a:t>
            </a:r>
            <a:endParaRPr lang="en-US" b="1" dirty="0"/>
          </a:p>
        </p:txBody>
      </p:sp>
      <p:pic>
        <p:nvPicPr>
          <p:cNvPr id="6" name="Content Placeholder 5" descr="Map&#10;&#10;Description automatically generated">
            <a:extLst>
              <a:ext uri="{FF2B5EF4-FFF2-40B4-BE49-F238E27FC236}">
                <a16:creationId xmlns:a16="http://schemas.microsoft.com/office/drawing/2014/main" id="{90AB35ED-0CC4-4696-9945-D439396E5479}"/>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515944" y="3108758"/>
            <a:ext cx="4639736" cy="2609851"/>
          </a:xfrm>
          <a:noFill/>
        </p:spPr>
      </p:pic>
      <p:pic>
        <p:nvPicPr>
          <p:cNvPr id="4" name="Audio 3">
            <a:hlinkClick r:id="" action="ppaction://media"/>
            <a:extLst>
              <a:ext uri="{FF2B5EF4-FFF2-40B4-BE49-F238E27FC236}">
                <a16:creationId xmlns:a16="http://schemas.microsoft.com/office/drawing/2014/main" id="{D5B93429-9B98-4620-9561-4016BEFEF2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72466593"/>
      </p:ext>
    </p:extLst>
  </p:cSld>
  <p:clrMapOvr>
    <a:masterClrMapping/>
  </p:clrMapOvr>
  <mc:AlternateContent xmlns:mc="http://schemas.openxmlformats.org/markup-compatibility/2006">
    <mc:Choice xmlns:p14="http://schemas.microsoft.com/office/powerpoint/2010/main" Requires="p14">
      <p:transition spd="slow" p14:dur="2000" advTm="67069"/>
    </mc:Choice>
    <mc:Fallback>
      <p:transition spd="slow" advTm="67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8C19-84BB-49F6-BE9C-4DCFA3BBCE1C}"/>
              </a:ext>
            </a:extLst>
          </p:cNvPr>
          <p:cNvSpPr>
            <a:spLocks noGrp="1"/>
          </p:cNvSpPr>
          <p:nvPr>
            <p:ph type="title"/>
          </p:nvPr>
        </p:nvSpPr>
        <p:spPr/>
        <p:txBody>
          <a:bodyPr/>
          <a:lstStyle/>
          <a:p>
            <a:r>
              <a:rPr lang="en-US" i="1" dirty="0"/>
              <a:t>Business Understanding</a:t>
            </a:r>
          </a:p>
        </p:txBody>
      </p:sp>
      <p:sp>
        <p:nvSpPr>
          <p:cNvPr id="4" name="Content Placeholder 3">
            <a:extLst>
              <a:ext uri="{FF2B5EF4-FFF2-40B4-BE49-F238E27FC236}">
                <a16:creationId xmlns:a16="http://schemas.microsoft.com/office/drawing/2014/main" id="{045E812A-298B-4CDD-B10C-64C52F045CA3}"/>
              </a:ext>
            </a:extLst>
          </p:cNvPr>
          <p:cNvSpPr>
            <a:spLocks noGrp="1"/>
          </p:cNvSpPr>
          <p:nvPr>
            <p:ph sz="half" idx="2"/>
          </p:nvPr>
        </p:nvSpPr>
        <p:spPr>
          <a:xfrm>
            <a:off x="1097280" y="2425541"/>
            <a:ext cx="4639736" cy="2910821"/>
          </a:xfrm>
        </p:spPr>
        <p:txBody>
          <a:bodyPr>
            <a:noAutofit/>
          </a:bodyPr>
          <a:lstStyle/>
          <a:p>
            <a:pPr marL="0" indent="0">
              <a:buNone/>
            </a:pPr>
            <a:r>
              <a:rPr lang="en-US" sz="1700" dirty="0">
                <a:effectLst/>
                <a:ea typeface="Calibri" panose="020F0502020204030204" pitchFamily="34" charset="0"/>
                <a:cs typeface="Times New Roman" panose="02020603050405020304" pitchFamily="18" charset="0"/>
              </a:rPr>
              <a:t>The </a:t>
            </a:r>
            <a:r>
              <a:rPr lang="en-US" sz="1700" dirty="0">
                <a:solidFill>
                  <a:srgbClr val="202122"/>
                </a:solidFill>
                <a:effectLst/>
                <a:ea typeface="Calibri" panose="020F0502020204030204" pitchFamily="34" charset="0"/>
                <a:cs typeface="Times New Roman" panose="02020603050405020304" pitchFamily="18" charset="0"/>
              </a:rPr>
              <a:t>Hōei</a:t>
            </a:r>
            <a:r>
              <a:rPr lang="en-US" sz="1700" b="1" dirty="0">
                <a:effectLst/>
                <a:ea typeface="Calibri" panose="020F0502020204030204" pitchFamily="34" charset="0"/>
                <a:cs typeface="Times New Roman" panose="02020603050405020304" pitchFamily="18" charset="0"/>
              </a:rPr>
              <a:t> </a:t>
            </a:r>
            <a:r>
              <a:rPr lang="en-US" sz="1700" dirty="0">
                <a:effectLst/>
                <a:ea typeface="Calibri" panose="020F0502020204030204" pitchFamily="34" charset="0"/>
                <a:cs typeface="Times New Roman" panose="02020603050405020304" pitchFamily="18" charset="0"/>
              </a:rPr>
              <a:t>eruption of 1707 was proceeded by an 8.6 magnitude (based off the Richter scale) earthquake and a tsunami followed right after the volcanic eruption. </a:t>
            </a:r>
            <a:r>
              <a:rPr lang="en-US" sz="1700" dirty="0">
                <a:effectLst/>
                <a:ea typeface="Calibri" panose="020F0502020204030204" pitchFamily="34" charset="0"/>
              </a:rPr>
              <a:t>This brings us to a dire question: can earthquakes trigger volcanic eruptions? Based on the example of Mt Fuji’s 1707 volcanic eruption (AKA </a:t>
            </a:r>
            <a:r>
              <a:rPr lang="en-US" sz="1700" dirty="0">
                <a:solidFill>
                  <a:srgbClr val="202122"/>
                </a:solidFill>
                <a:effectLst/>
                <a:ea typeface="Calibri" panose="020F0502020204030204" pitchFamily="34" charset="0"/>
              </a:rPr>
              <a:t>Hōei), we can assume the correlation between earthquakes and volcanic eruptions is possibly linked to one another.</a:t>
            </a:r>
            <a:endParaRPr lang="en-US" sz="1700" dirty="0">
              <a:effectLst/>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6E691A9-7BD8-4CA4-B2E4-AE703303E74C}"/>
              </a:ext>
            </a:extLst>
          </p:cNvPr>
          <p:cNvSpPr>
            <a:spLocks noGrp="1"/>
          </p:cNvSpPr>
          <p:nvPr>
            <p:ph type="body" sz="quarter" idx="3"/>
          </p:nvPr>
        </p:nvSpPr>
        <p:spPr/>
        <p:txBody>
          <a:bodyPr>
            <a:normAutofit/>
          </a:bodyPr>
          <a:lstStyle/>
          <a:p>
            <a:r>
              <a:rPr lang="en-US" sz="1600" b="1" dirty="0"/>
              <a:t>Figure 3	</a:t>
            </a:r>
            <a:r>
              <a:rPr lang="en-US" sz="1600" i="1" dirty="0">
                <a:effectLst/>
                <a:ea typeface="Calibri" panose="020F0502020204030204" pitchFamily="34" charset="0"/>
                <a:cs typeface="Times New Roman" panose="02020603050405020304" pitchFamily="18" charset="0"/>
              </a:rPr>
              <a:t>Number of significant volcanic eruptions, Japan, 1650 to 2017</a:t>
            </a:r>
            <a:endParaRPr lang="en-US" sz="1600" dirty="0">
              <a:effectLst/>
              <a:ea typeface="Calibri" panose="020F0502020204030204" pitchFamily="34" charset="0"/>
              <a:cs typeface="Times New Roman" panose="02020603050405020304" pitchFamily="18" charset="0"/>
            </a:endParaRPr>
          </a:p>
        </p:txBody>
      </p:sp>
      <p:pic>
        <p:nvPicPr>
          <p:cNvPr id="8" name="Content Placeholder 7" descr="Chart&#10;&#10;Description automatically generated">
            <a:extLst>
              <a:ext uri="{FF2B5EF4-FFF2-40B4-BE49-F238E27FC236}">
                <a16:creationId xmlns:a16="http://schemas.microsoft.com/office/drawing/2014/main" id="{CDF24700-CBD6-466B-A1B0-F8DC3EB95187}"/>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773731" y="2957513"/>
            <a:ext cx="4124589" cy="2911475"/>
          </a:xfrm>
        </p:spPr>
      </p:pic>
      <p:pic>
        <p:nvPicPr>
          <p:cNvPr id="3" name="Audio 2">
            <a:hlinkClick r:id="" action="ppaction://media"/>
            <a:extLst>
              <a:ext uri="{FF2B5EF4-FFF2-40B4-BE49-F238E27FC236}">
                <a16:creationId xmlns:a16="http://schemas.microsoft.com/office/drawing/2014/main" id="{EA4277AB-B759-4C7F-8C00-FA9DF2172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76111506"/>
      </p:ext>
    </p:extLst>
  </p:cSld>
  <p:clrMapOvr>
    <a:masterClrMapping/>
  </p:clrMapOvr>
  <mc:AlternateContent xmlns:mc="http://schemas.openxmlformats.org/markup-compatibility/2006">
    <mc:Choice xmlns:p14="http://schemas.microsoft.com/office/powerpoint/2010/main" Requires="p14">
      <p:transition spd="slow" p14:dur="2000" advTm="51865"/>
    </mc:Choice>
    <mc:Fallback>
      <p:transition spd="slow" advTm="51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D1087E6-54C6-4745-9A6E-ED4A549F4367}"/>
              </a:ext>
            </a:extLst>
          </p:cNvPr>
          <p:cNvSpPr>
            <a:spLocks noGrp="1"/>
          </p:cNvSpPr>
          <p:nvPr>
            <p:ph type="title"/>
          </p:nvPr>
        </p:nvSpPr>
        <p:spPr>
          <a:xfrm>
            <a:off x="1097280" y="286603"/>
            <a:ext cx="10058400" cy="1450757"/>
          </a:xfrm>
        </p:spPr>
        <p:txBody>
          <a:bodyPr>
            <a:normAutofit/>
          </a:bodyPr>
          <a:lstStyle/>
          <a:p>
            <a:r>
              <a:rPr lang="en-US" i="1" dirty="0"/>
              <a:t>Data Understanding </a:t>
            </a:r>
            <a:r>
              <a:rPr lang="en-US" dirty="0"/>
              <a:t>- Quakes</a:t>
            </a:r>
          </a:p>
        </p:txBody>
      </p:sp>
      <p:sp>
        <p:nvSpPr>
          <p:cNvPr id="13" name="Content Placeholder 2">
            <a:extLst>
              <a:ext uri="{FF2B5EF4-FFF2-40B4-BE49-F238E27FC236}">
                <a16:creationId xmlns:a16="http://schemas.microsoft.com/office/drawing/2014/main" id="{67EC06B6-AF10-4417-B5AD-2594D61F5EC1}"/>
              </a:ext>
            </a:extLst>
          </p:cNvPr>
          <p:cNvSpPr>
            <a:spLocks noGrp="1"/>
          </p:cNvSpPr>
          <p:nvPr>
            <p:ph sz="half" idx="1"/>
          </p:nvPr>
        </p:nvSpPr>
        <p:spPr>
          <a:xfrm>
            <a:off x="1097280" y="2120900"/>
            <a:ext cx="4639736" cy="3748193"/>
          </a:xfrm>
        </p:spPr>
        <p:txBody>
          <a:bodyPr>
            <a:normAutofit fontScale="85000" lnSpcReduction="10000"/>
          </a:bodyPr>
          <a:lstStyle/>
          <a:p>
            <a:pPr marL="0" indent="0">
              <a:buNone/>
            </a:pPr>
            <a:r>
              <a:rPr lang="en-US" sz="1800" dirty="0">
                <a:solidFill>
                  <a:srgbClr val="000000"/>
                </a:solidFill>
                <a:effectLst/>
                <a:ea typeface="Calibri" panose="020F0502020204030204" pitchFamily="34" charset="0"/>
                <a:cs typeface="Times New Roman" panose="02020603050405020304" pitchFamily="18" charset="0"/>
              </a:rPr>
              <a:t>A data frame with 1,000 observations on 5 variables.</a:t>
            </a:r>
            <a:endParaRPr lang="en-US" sz="1800" dirty="0">
              <a:effectLst/>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Wingdings" panose="05000000000000000000" pitchFamily="2" charset="2"/>
              <a:buChar char=""/>
            </a:pPr>
            <a:r>
              <a:rPr lang="en-US" sz="1800" dirty="0">
                <a:effectLst/>
                <a:ea typeface="Calibri" panose="020F0502020204030204" pitchFamily="34" charset="0"/>
                <a:cs typeface="Times New Roman" panose="02020603050405020304" pitchFamily="18" charset="0"/>
              </a:rPr>
              <a:t>lat (Latitude of event)</a:t>
            </a:r>
          </a:p>
          <a:p>
            <a:pPr marL="342900" marR="0" lvl="0" indent="-342900">
              <a:lnSpc>
                <a:spcPct val="200000"/>
              </a:lnSpc>
              <a:spcBef>
                <a:spcPts val="0"/>
              </a:spcBef>
              <a:spcAft>
                <a:spcPts val="0"/>
              </a:spcAft>
              <a:buFont typeface="Wingdings" panose="05000000000000000000" pitchFamily="2" charset="2"/>
              <a:buChar char=""/>
            </a:pPr>
            <a:r>
              <a:rPr lang="en-US" sz="1800" dirty="0">
                <a:effectLst/>
                <a:ea typeface="Calibri" panose="020F0502020204030204" pitchFamily="34" charset="0"/>
                <a:cs typeface="Times New Roman" panose="02020603050405020304" pitchFamily="18" charset="0"/>
              </a:rPr>
              <a:t>long (Longitude)</a:t>
            </a:r>
          </a:p>
          <a:p>
            <a:pPr marL="342900" marR="0" lvl="0" indent="-342900">
              <a:lnSpc>
                <a:spcPct val="200000"/>
              </a:lnSpc>
              <a:spcBef>
                <a:spcPts val="0"/>
              </a:spcBef>
              <a:spcAft>
                <a:spcPts val="0"/>
              </a:spcAft>
              <a:buFont typeface="Wingdings" panose="05000000000000000000" pitchFamily="2" charset="2"/>
              <a:buChar char=""/>
            </a:pPr>
            <a:r>
              <a:rPr lang="en-US" sz="1800" dirty="0">
                <a:effectLst/>
                <a:ea typeface="Calibri" panose="020F0502020204030204" pitchFamily="34" charset="0"/>
                <a:cs typeface="Times New Roman" panose="02020603050405020304" pitchFamily="18" charset="0"/>
              </a:rPr>
              <a:t>depth (Depth in km)</a:t>
            </a:r>
          </a:p>
          <a:p>
            <a:pPr marL="342900" marR="0" lvl="0" indent="-342900">
              <a:lnSpc>
                <a:spcPct val="200000"/>
              </a:lnSpc>
              <a:spcBef>
                <a:spcPts val="0"/>
              </a:spcBef>
              <a:spcAft>
                <a:spcPts val="0"/>
              </a:spcAft>
              <a:buFont typeface="Wingdings" panose="05000000000000000000" pitchFamily="2" charset="2"/>
              <a:buChar char=""/>
            </a:pPr>
            <a:r>
              <a:rPr lang="en-US" sz="1800" dirty="0">
                <a:effectLst/>
                <a:ea typeface="Calibri" panose="020F0502020204030204" pitchFamily="34" charset="0"/>
                <a:cs typeface="Times New Roman" panose="02020603050405020304" pitchFamily="18" charset="0"/>
              </a:rPr>
              <a:t>mag (Richter Magnitude)</a:t>
            </a:r>
          </a:p>
          <a:p>
            <a:pPr marL="342900" marR="0" lvl="0" indent="-342900">
              <a:lnSpc>
                <a:spcPct val="200000"/>
              </a:lnSpc>
              <a:spcBef>
                <a:spcPts val="0"/>
              </a:spcBef>
              <a:spcAft>
                <a:spcPts val="800"/>
              </a:spcAft>
              <a:buFont typeface="Wingdings" panose="05000000000000000000" pitchFamily="2" charset="2"/>
              <a:buChar char=""/>
            </a:pPr>
            <a:r>
              <a:rPr lang="en-US" sz="1800" dirty="0">
                <a:effectLst/>
                <a:ea typeface="Calibri" panose="020F0502020204030204" pitchFamily="34" charset="0"/>
                <a:cs typeface="Times New Roman" panose="02020603050405020304" pitchFamily="18" charset="0"/>
              </a:rPr>
              <a:t>stations (Number of stations reporting)</a:t>
            </a:r>
          </a:p>
          <a:p>
            <a:pPr marL="0" marR="0" indent="0">
              <a:lnSpc>
                <a:spcPct val="200000"/>
              </a:lnSpc>
              <a:spcBef>
                <a:spcPts val="0"/>
              </a:spcBef>
              <a:spcAft>
                <a:spcPts val="800"/>
              </a:spcAft>
              <a:buNone/>
            </a:pPr>
            <a:r>
              <a:rPr lang="en-US" sz="1800" dirty="0">
                <a:solidFill>
                  <a:srgbClr val="000000"/>
                </a:solidFill>
                <a:effectLst/>
                <a:ea typeface="Calibri" panose="020F0502020204030204" pitchFamily="34" charset="0"/>
                <a:cs typeface="Times New Roman" panose="02020603050405020304" pitchFamily="18" charset="0"/>
              </a:rPr>
              <a:t>The dataset give the locations of 1,000 seismic events of MB (magnitude based) &gt; 4.0.</a:t>
            </a:r>
            <a:endParaRPr lang="en-US" sz="1800" dirty="0">
              <a:effectLst/>
              <a:ea typeface="Calibri" panose="020F0502020204030204" pitchFamily="34" charset="0"/>
              <a:cs typeface="Times New Roman" panose="02020603050405020304" pitchFamily="18" charset="0"/>
            </a:endParaRPr>
          </a:p>
        </p:txBody>
      </p:sp>
      <p:sp>
        <p:nvSpPr>
          <p:cNvPr id="15" name="Content Placeholder 3">
            <a:extLst>
              <a:ext uri="{FF2B5EF4-FFF2-40B4-BE49-F238E27FC236}">
                <a16:creationId xmlns:a16="http://schemas.microsoft.com/office/drawing/2014/main" id="{CECB4631-1436-4C79-B5F8-357F452B2F6A}"/>
              </a:ext>
            </a:extLst>
          </p:cNvPr>
          <p:cNvSpPr>
            <a:spLocks noGrp="1"/>
          </p:cNvSpPr>
          <p:nvPr>
            <p:ph sz="half" idx="2"/>
          </p:nvPr>
        </p:nvSpPr>
        <p:spPr>
          <a:xfrm>
            <a:off x="6515944" y="2120900"/>
            <a:ext cx="4639736" cy="3748194"/>
          </a:xfrm>
        </p:spPr>
        <p:txBody>
          <a:bodyPr>
            <a:normAutofit fontScale="85000" lnSpcReduction="10000"/>
          </a:bodyPr>
          <a:lstStyle/>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(Head)</a:t>
            </a: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     	lat    long  depth  mag  stations</a:t>
            </a: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0 	-20.42  181.62    562  4.8        41</a:t>
            </a: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1 	-20.62  181.03    650     4.2        15</a:t>
            </a: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2 	-26.00  184.10    42       5.4        43</a:t>
            </a: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3 	-17.97  181.66    626     4.1        19</a:t>
            </a:r>
          </a:p>
          <a:p>
            <a:pPr marL="0" marR="0">
              <a:lnSpc>
                <a:spcPct val="200000"/>
              </a:lnSpc>
              <a:spcBef>
                <a:spcPts val="0"/>
              </a:spcBef>
              <a:spcAft>
                <a:spcPts val="800"/>
              </a:spcAft>
            </a:pPr>
            <a:r>
              <a:rPr lang="en-US" sz="1800" dirty="0">
                <a:effectLst/>
                <a:ea typeface="Calibri" panose="020F0502020204030204" pitchFamily="34" charset="0"/>
                <a:cs typeface="Times New Roman" panose="02020603050405020304" pitchFamily="18" charset="0"/>
              </a:rPr>
              <a:t>4 	-20.42  181.96    649     4.0        11</a:t>
            </a:r>
          </a:p>
        </p:txBody>
      </p:sp>
      <p:pic>
        <p:nvPicPr>
          <p:cNvPr id="2" name="Audio 1">
            <a:hlinkClick r:id="" action="ppaction://media"/>
            <a:extLst>
              <a:ext uri="{FF2B5EF4-FFF2-40B4-BE49-F238E27FC236}">
                <a16:creationId xmlns:a16="http://schemas.microsoft.com/office/drawing/2014/main" id="{2CF3AA87-21FB-473D-8086-441A391114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68200254"/>
      </p:ext>
    </p:extLst>
  </p:cSld>
  <p:clrMapOvr>
    <a:masterClrMapping/>
  </p:clrMapOvr>
  <mc:AlternateContent xmlns:mc="http://schemas.openxmlformats.org/markup-compatibility/2006">
    <mc:Choice xmlns:p14="http://schemas.microsoft.com/office/powerpoint/2010/main" Requires="p14">
      <p:transition spd="slow" p14:dur="2000" advTm="43942"/>
    </mc:Choice>
    <mc:Fallback>
      <p:transition spd="slow" advTm="4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7564-4894-4078-90F2-9F4BA689BA08}"/>
              </a:ext>
            </a:extLst>
          </p:cNvPr>
          <p:cNvSpPr>
            <a:spLocks noGrp="1"/>
          </p:cNvSpPr>
          <p:nvPr>
            <p:ph type="title"/>
          </p:nvPr>
        </p:nvSpPr>
        <p:spPr/>
        <p:txBody>
          <a:bodyPr/>
          <a:lstStyle/>
          <a:p>
            <a:r>
              <a:rPr lang="en-US" i="1" dirty="0"/>
              <a:t>Data Preparation</a:t>
            </a:r>
          </a:p>
        </p:txBody>
      </p:sp>
      <p:sp>
        <p:nvSpPr>
          <p:cNvPr id="5" name="Content Placeholder 4">
            <a:extLst>
              <a:ext uri="{FF2B5EF4-FFF2-40B4-BE49-F238E27FC236}">
                <a16:creationId xmlns:a16="http://schemas.microsoft.com/office/drawing/2014/main" id="{41A3D110-223E-458E-8856-72087211689E}"/>
              </a:ext>
            </a:extLst>
          </p:cNvPr>
          <p:cNvSpPr>
            <a:spLocks noGrp="1"/>
          </p:cNvSpPr>
          <p:nvPr>
            <p:ph idx="1"/>
          </p:nvPr>
        </p:nvSpPr>
        <p:spPr/>
        <p:txBody>
          <a:bodyPr>
            <a:normAutofit/>
          </a:bodyPr>
          <a:lstStyle/>
          <a:p>
            <a:pPr marL="0" indent="0">
              <a:buNone/>
            </a:pPr>
            <a:r>
              <a:rPr lang="en-US" sz="4000" dirty="0">
                <a:effectLst/>
                <a:ea typeface="Calibri" panose="020F0502020204030204" pitchFamily="34" charset="0"/>
                <a:cs typeface="Times New Roman" panose="02020603050405020304" pitchFamily="18" charset="0"/>
              </a:rPr>
              <a:t>Due to the fact that this data set is supplied from a R repository, there is no Nulls, NaN’s, or missing values, thus, no data manipulation will transpire upon the dataset.</a:t>
            </a:r>
          </a:p>
        </p:txBody>
      </p:sp>
      <p:pic>
        <p:nvPicPr>
          <p:cNvPr id="3" name="Audio 2">
            <a:hlinkClick r:id="" action="ppaction://media"/>
            <a:extLst>
              <a:ext uri="{FF2B5EF4-FFF2-40B4-BE49-F238E27FC236}">
                <a16:creationId xmlns:a16="http://schemas.microsoft.com/office/drawing/2014/main" id="{1FD2F9C1-FC39-4CBF-8752-15463A9703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01365952"/>
      </p:ext>
    </p:extLst>
  </p:cSld>
  <p:clrMapOvr>
    <a:masterClrMapping/>
  </p:clrMapOvr>
  <mc:AlternateContent xmlns:mc="http://schemas.openxmlformats.org/markup-compatibility/2006">
    <mc:Choice xmlns:p14="http://schemas.microsoft.com/office/powerpoint/2010/main" Requires="p14">
      <p:transition spd="slow" p14:dur="2000" advTm="22602"/>
    </mc:Choice>
    <mc:Fallback>
      <p:transition spd="slow" advTm="22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5968-BC0D-4680-ADCB-8AB00D542DD1}"/>
              </a:ext>
            </a:extLst>
          </p:cNvPr>
          <p:cNvSpPr>
            <a:spLocks noGrp="1"/>
          </p:cNvSpPr>
          <p:nvPr>
            <p:ph type="title"/>
          </p:nvPr>
        </p:nvSpPr>
        <p:spPr/>
        <p:txBody>
          <a:bodyPr>
            <a:normAutofit/>
          </a:bodyPr>
          <a:lstStyle/>
          <a:p>
            <a:r>
              <a:rPr lang="en-US" sz="3200" dirty="0"/>
              <a:t>Business Questions</a:t>
            </a:r>
          </a:p>
        </p:txBody>
      </p:sp>
      <p:sp>
        <p:nvSpPr>
          <p:cNvPr id="3" name="Content Placeholder 2">
            <a:extLst>
              <a:ext uri="{FF2B5EF4-FFF2-40B4-BE49-F238E27FC236}">
                <a16:creationId xmlns:a16="http://schemas.microsoft.com/office/drawing/2014/main" id="{40E7FBCB-9789-4494-9732-C8EF097E9937}"/>
              </a:ext>
            </a:extLst>
          </p:cNvPr>
          <p:cNvSpPr>
            <a:spLocks noGrp="1"/>
          </p:cNvSpPr>
          <p:nvPr>
            <p:ph idx="1"/>
          </p:nvPr>
        </p:nvSpPr>
        <p:spPr/>
        <p:txBody>
          <a:bodyPr>
            <a:noAutofit/>
          </a:bodyPr>
          <a:lstStyle/>
          <a:p>
            <a:pPr marL="342900" marR="0" lvl="0" indent="-342900">
              <a:lnSpc>
                <a:spcPct val="200000"/>
              </a:lnSpc>
              <a:spcBef>
                <a:spcPts val="0"/>
              </a:spcBef>
              <a:spcAft>
                <a:spcPts val="0"/>
              </a:spcAft>
              <a:buFont typeface="+mj-lt"/>
              <a:buAutoNum type="arabicParenR"/>
            </a:pPr>
            <a:r>
              <a:rPr lang="en-US" sz="2400" dirty="0">
                <a:effectLst/>
                <a:ea typeface="Calibri" panose="020F0502020204030204" pitchFamily="34" charset="0"/>
                <a:cs typeface="Times New Roman" panose="02020603050405020304" pitchFamily="18" charset="0"/>
              </a:rPr>
              <a:t>How does the depth from an earthquake relate to volcanic activity?</a:t>
            </a:r>
          </a:p>
          <a:p>
            <a:pPr marL="342900" marR="0" lvl="0" indent="-342900">
              <a:lnSpc>
                <a:spcPct val="200000"/>
              </a:lnSpc>
              <a:spcBef>
                <a:spcPts val="0"/>
              </a:spcBef>
              <a:spcAft>
                <a:spcPts val="0"/>
              </a:spcAft>
              <a:buFont typeface="+mj-lt"/>
              <a:buAutoNum type="arabicParenR"/>
            </a:pPr>
            <a:r>
              <a:rPr lang="en-US" sz="2400" dirty="0">
                <a:effectLst/>
                <a:ea typeface="Calibri" panose="020F0502020204030204" pitchFamily="34" charset="0"/>
                <a:cs typeface="Times New Roman" panose="02020603050405020304" pitchFamily="18" charset="0"/>
              </a:rPr>
              <a:t>How does the magnitude from an earthquake relate to volcanic activity?</a:t>
            </a:r>
          </a:p>
          <a:p>
            <a:pPr marL="342900" marR="0" lvl="0" indent="-342900">
              <a:lnSpc>
                <a:spcPct val="200000"/>
              </a:lnSpc>
              <a:spcBef>
                <a:spcPts val="0"/>
              </a:spcBef>
              <a:spcAft>
                <a:spcPts val="800"/>
              </a:spcAft>
              <a:buFont typeface="+mj-lt"/>
              <a:buAutoNum type="arabicParenR"/>
            </a:pPr>
            <a:r>
              <a:rPr lang="en-US" sz="2400" dirty="0">
                <a:effectLst/>
                <a:ea typeface="Calibri" panose="020F0502020204030204" pitchFamily="34" charset="0"/>
                <a:cs typeface="Times New Roman" panose="02020603050405020304" pitchFamily="18" charset="0"/>
              </a:rPr>
              <a:t>Can the latitude and longitude be used to predict seismic activity which in turn could predict volcanic activity?</a:t>
            </a:r>
          </a:p>
        </p:txBody>
      </p:sp>
      <p:pic>
        <p:nvPicPr>
          <p:cNvPr id="5" name="Audio 4">
            <a:hlinkClick r:id="" action="ppaction://media"/>
            <a:extLst>
              <a:ext uri="{FF2B5EF4-FFF2-40B4-BE49-F238E27FC236}">
                <a16:creationId xmlns:a16="http://schemas.microsoft.com/office/drawing/2014/main" id="{372D3AC4-6822-48BE-BB58-CA97EFACD1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7318004"/>
      </p:ext>
    </p:extLst>
  </p:cSld>
  <p:clrMapOvr>
    <a:masterClrMapping/>
  </p:clrMapOvr>
  <mc:AlternateContent xmlns:mc="http://schemas.openxmlformats.org/markup-compatibility/2006">
    <mc:Choice xmlns:p14="http://schemas.microsoft.com/office/powerpoint/2010/main" Requires="p14">
      <p:transition spd="slow" p14:dur="2000" advTm="43632"/>
    </mc:Choice>
    <mc:Fallback>
      <p:transition spd="slow" advTm="43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CB8B1C-7577-428D-A80A-7EB686A82597}"/>
              </a:ext>
            </a:extLst>
          </p:cNvPr>
          <p:cNvSpPr>
            <a:spLocks noGrp="1"/>
          </p:cNvSpPr>
          <p:nvPr>
            <p:ph type="title"/>
          </p:nvPr>
        </p:nvSpPr>
        <p:spPr/>
        <p:txBody>
          <a:bodyPr>
            <a:normAutofit/>
          </a:bodyPr>
          <a:lstStyle/>
          <a:p>
            <a:r>
              <a:rPr lang="en-US" sz="3200" dirty="0"/>
              <a:t>Depth of an Earthquake</a:t>
            </a:r>
          </a:p>
        </p:txBody>
      </p:sp>
      <p:sp>
        <p:nvSpPr>
          <p:cNvPr id="5" name="Text Placeholder 4">
            <a:extLst>
              <a:ext uri="{FF2B5EF4-FFF2-40B4-BE49-F238E27FC236}">
                <a16:creationId xmlns:a16="http://schemas.microsoft.com/office/drawing/2014/main" id="{71582E2F-540B-4D62-A0C3-454BE2B7DF43}"/>
              </a:ext>
            </a:extLst>
          </p:cNvPr>
          <p:cNvSpPr>
            <a:spLocks noGrp="1"/>
          </p:cNvSpPr>
          <p:nvPr>
            <p:ph type="body" idx="1"/>
          </p:nvPr>
        </p:nvSpPr>
        <p:spPr/>
        <p:txBody>
          <a:bodyPr/>
          <a:lstStyle/>
          <a:p>
            <a:r>
              <a:rPr lang="en-US" dirty="0"/>
              <a:t>Boxplot of depth of an earthquake</a:t>
            </a:r>
          </a:p>
        </p:txBody>
      </p:sp>
      <p:pic>
        <p:nvPicPr>
          <p:cNvPr id="10" name="Content Placeholder 9" descr="Chart, histogram&#10;&#10;Description automatically generated">
            <a:extLst>
              <a:ext uri="{FF2B5EF4-FFF2-40B4-BE49-F238E27FC236}">
                <a16:creationId xmlns:a16="http://schemas.microsoft.com/office/drawing/2014/main" id="{2FB149FC-F420-4140-BFAB-CDF7908CD44F}"/>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096963" y="3263758"/>
            <a:ext cx="4640262" cy="2298984"/>
          </a:xfrm>
        </p:spPr>
      </p:pic>
      <p:sp>
        <p:nvSpPr>
          <p:cNvPr id="8" name="Content Placeholder 7">
            <a:extLst>
              <a:ext uri="{FF2B5EF4-FFF2-40B4-BE49-F238E27FC236}">
                <a16:creationId xmlns:a16="http://schemas.microsoft.com/office/drawing/2014/main" id="{D7897390-244C-4457-84DB-BC24D38C004B}"/>
              </a:ext>
            </a:extLst>
          </p:cNvPr>
          <p:cNvSpPr>
            <a:spLocks noGrp="1"/>
          </p:cNvSpPr>
          <p:nvPr>
            <p:ph sz="quarter" idx="4"/>
          </p:nvPr>
        </p:nvSpPr>
        <p:spPr/>
        <p:txBody>
          <a:bodyPr>
            <a:normAutofit/>
          </a:bodyPr>
          <a:lstStyle/>
          <a:p>
            <a:pPr marL="0" indent="0">
              <a:buNone/>
            </a:pPr>
            <a:r>
              <a:rPr lang="en-US" sz="2800" dirty="0">
                <a:effectLst/>
                <a:ea typeface="Calibri" panose="020F0502020204030204" pitchFamily="34" charset="0"/>
                <a:cs typeface="Times New Roman" panose="02020603050405020304" pitchFamily="18" charset="0"/>
              </a:rPr>
              <a:t>A box plot was made for the depth variable based off the quakes data set; there are no outliers.</a:t>
            </a:r>
          </a:p>
        </p:txBody>
      </p:sp>
      <p:pic>
        <p:nvPicPr>
          <p:cNvPr id="2" name="Audio 1">
            <a:hlinkClick r:id="" action="ppaction://media"/>
            <a:extLst>
              <a:ext uri="{FF2B5EF4-FFF2-40B4-BE49-F238E27FC236}">
                <a16:creationId xmlns:a16="http://schemas.microsoft.com/office/drawing/2014/main" id="{D47D4E34-24AD-48CE-ADFA-BCF2F5EA07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62030460"/>
      </p:ext>
    </p:extLst>
  </p:cSld>
  <p:clrMapOvr>
    <a:masterClrMapping/>
  </p:clrMapOvr>
  <mc:AlternateContent xmlns:mc="http://schemas.openxmlformats.org/markup-compatibility/2006">
    <mc:Choice xmlns:p14="http://schemas.microsoft.com/office/powerpoint/2010/main" Requires="p14">
      <p:transition spd="slow" p14:dur="2000" advTm="19003"/>
    </mc:Choice>
    <mc:Fallback>
      <p:transition spd="slow" advTm="19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4F911-2AAF-400F-961F-3E3AA1C9614A}"/>
              </a:ext>
            </a:extLst>
          </p:cNvPr>
          <p:cNvSpPr>
            <a:spLocks noGrp="1"/>
          </p:cNvSpPr>
          <p:nvPr>
            <p:ph type="title"/>
          </p:nvPr>
        </p:nvSpPr>
        <p:spPr/>
        <p:txBody>
          <a:bodyPr>
            <a:normAutofit/>
          </a:bodyPr>
          <a:lstStyle/>
          <a:p>
            <a:r>
              <a:rPr lang="en-US" sz="3200" dirty="0"/>
              <a:t>Magnitude of an Earthquake</a:t>
            </a:r>
          </a:p>
        </p:txBody>
      </p:sp>
      <p:sp>
        <p:nvSpPr>
          <p:cNvPr id="3" name="Text Placeholder 2">
            <a:extLst>
              <a:ext uri="{FF2B5EF4-FFF2-40B4-BE49-F238E27FC236}">
                <a16:creationId xmlns:a16="http://schemas.microsoft.com/office/drawing/2014/main" id="{553556F5-2463-4DD4-B1E3-4B987BC96FD1}"/>
              </a:ext>
            </a:extLst>
          </p:cNvPr>
          <p:cNvSpPr>
            <a:spLocks noGrp="1"/>
          </p:cNvSpPr>
          <p:nvPr>
            <p:ph type="body" idx="1"/>
          </p:nvPr>
        </p:nvSpPr>
        <p:spPr/>
        <p:txBody>
          <a:bodyPr>
            <a:normAutofit lnSpcReduction="10000"/>
          </a:bodyPr>
          <a:lstStyle/>
          <a:p>
            <a:r>
              <a:rPr lang="en-US" dirty="0"/>
              <a:t>Boxplot of magnitude of an earthquake</a:t>
            </a:r>
          </a:p>
        </p:txBody>
      </p:sp>
      <p:pic>
        <p:nvPicPr>
          <p:cNvPr id="8" name="Content Placeholder 7" descr="Chart, box and whisker chart&#10;&#10;Description automatically generated">
            <a:extLst>
              <a:ext uri="{FF2B5EF4-FFF2-40B4-BE49-F238E27FC236}">
                <a16:creationId xmlns:a16="http://schemas.microsoft.com/office/drawing/2014/main" id="{998F1A69-936F-4574-A064-FC050D95C06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096963" y="3263758"/>
            <a:ext cx="4640262" cy="2298984"/>
          </a:xfrm>
        </p:spPr>
      </p:pic>
      <p:sp>
        <p:nvSpPr>
          <p:cNvPr id="6" name="Content Placeholder 5">
            <a:extLst>
              <a:ext uri="{FF2B5EF4-FFF2-40B4-BE49-F238E27FC236}">
                <a16:creationId xmlns:a16="http://schemas.microsoft.com/office/drawing/2014/main" id="{FD1FCB6D-A41C-47F3-A45B-3762B67FDA98}"/>
              </a:ext>
            </a:extLst>
          </p:cNvPr>
          <p:cNvSpPr>
            <a:spLocks noGrp="1"/>
          </p:cNvSpPr>
          <p:nvPr>
            <p:ph sz="quarter" idx="4"/>
          </p:nvPr>
        </p:nvSpPr>
        <p:spPr/>
        <p:txBody>
          <a:bodyPr>
            <a:normAutofit/>
          </a:bodyPr>
          <a:lstStyle/>
          <a:p>
            <a:pPr marL="0" indent="0">
              <a:buNone/>
            </a:pPr>
            <a:r>
              <a:rPr lang="en-US" sz="2400" dirty="0">
                <a:effectLst/>
                <a:ea typeface="Calibri" panose="020F0502020204030204" pitchFamily="34" charset="0"/>
                <a:cs typeface="Times New Roman" panose="02020603050405020304" pitchFamily="18" charset="0"/>
              </a:rPr>
              <a:t>A box plot was made for the magnitude variable based off the quakes data set; there are outliers which will still be included (i.e.</a:t>
            </a:r>
            <a:r>
              <a:rPr lang="en-US" sz="2400" dirty="0">
                <a:ea typeface="Calibri" panose="020F0502020204030204" pitchFamily="34" charset="0"/>
                <a:cs typeface="Times New Roman" panose="02020603050405020304" pitchFamily="18" charset="0"/>
              </a:rPr>
              <a:t>, </a:t>
            </a:r>
            <a:r>
              <a:rPr lang="en-US" sz="2400" dirty="0">
                <a:effectLst/>
                <a:ea typeface="Calibri" panose="020F0502020204030204" pitchFamily="34" charset="0"/>
                <a:cs typeface="Times New Roman" panose="02020603050405020304" pitchFamily="18" charset="0"/>
              </a:rPr>
              <a:t>not removed from the original dataset).</a:t>
            </a:r>
          </a:p>
        </p:txBody>
      </p:sp>
      <p:pic>
        <p:nvPicPr>
          <p:cNvPr id="4" name="Audio 3">
            <a:hlinkClick r:id="" action="ppaction://media"/>
            <a:extLst>
              <a:ext uri="{FF2B5EF4-FFF2-40B4-BE49-F238E27FC236}">
                <a16:creationId xmlns:a16="http://schemas.microsoft.com/office/drawing/2014/main" id="{2EE6E2E3-514E-4C12-AE02-E50248E21C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76194704"/>
      </p:ext>
    </p:extLst>
  </p:cSld>
  <p:clrMapOvr>
    <a:masterClrMapping/>
  </p:clrMapOvr>
  <mc:AlternateContent xmlns:mc="http://schemas.openxmlformats.org/markup-compatibility/2006">
    <mc:Choice xmlns:p14="http://schemas.microsoft.com/office/powerpoint/2010/main" Requires="p14">
      <p:transition spd="slow" p14:dur="2000" advTm="23787"/>
    </mc:Choice>
    <mc:Fallback>
      <p:transition spd="slow" advTm="2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{94563141-9579-4A5C-B695-B766837A89FF}tf56160789_win32</Template>
  <TotalTime>652</TotalTime>
  <Words>1860</Words>
  <Application>Microsoft Office PowerPoint</Application>
  <PresentationFormat>Widescreen</PresentationFormat>
  <Paragraphs>79</Paragraphs>
  <Slides>20</Slides>
  <Notes>4</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Bookman Old Style</vt:lpstr>
      <vt:lpstr>Calibri</vt:lpstr>
      <vt:lpstr>Franklin Gothic Book</vt:lpstr>
      <vt:lpstr>Wingdings</vt:lpstr>
      <vt:lpstr>1_RetrospectVTI</vt:lpstr>
      <vt:lpstr>Quakes: A Predictive Analysis on Earthquakes near Mt. Fuji</vt:lpstr>
      <vt:lpstr>Abstract</vt:lpstr>
      <vt:lpstr>Background</vt:lpstr>
      <vt:lpstr>Business Understanding</vt:lpstr>
      <vt:lpstr>Data Understanding - Quakes</vt:lpstr>
      <vt:lpstr>Data Preparation</vt:lpstr>
      <vt:lpstr>Business Questions</vt:lpstr>
      <vt:lpstr>Depth of an Earthquake</vt:lpstr>
      <vt:lpstr>Magnitude of an Earthquake</vt:lpstr>
      <vt:lpstr>Latitude &amp; Longitude of an Earthquake</vt:lpstr>
      <vt:lpstr>Assumptions</vt:lpstr>
      <vt:lpstr>Modeling/Methods</vt:lpstr>
      <vt:lpstr>Deployment/Results</vt:lpstr>
      <vt:lpstr>Deployment/Results cont.</vt:lpstr>
      <vt:lpstr>Deployment/Results cont.</vt:lpstr>
      <vt:lpstr>Deployment/Results cont.</vt:lpstr>
      <vt:lpstr>Summary &amp; Conclusions</vt:lpstr>
      <vt:lpstr>Summary &amp; Conclusions cont.</vt:lpstr>
      <vt:lpstr>Summary &amp; Conclusions cont.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Quakes: A Predictive Analysis on Earthquakes near Mt. Fuji</dc:title>
  <dc:creator>Anissa Cuellar</dc:creator>
  <cp:lastModifiedBy>Anissa Cuellar</cp:lastModifiedBy>
  <cp:revision>39</cp:revision>
  <dcterms:created xsi:type="dcterms:W3CDTF">2021-05-15T22:07:13Z</dcterms:created>
  <dcterms:modified xsi:type="dcterms:W3CDTF">2021-06-04T22:54:53Z</dcterms:modified>
</cp:coreProperties>
</file>